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56" r:id="rId2"/>
    <p:sldId id="299" r:id="rId3"/>
    <p:sldId id="298" r:id="rId4"/>
    <p:sldId id="281" r:id="rId5"/>
    <p:sldId id="297" r:id="rId6"/>
    <p:sldId id="289" r:id="rId7"/>
    <p:sldId id="296" r:id="rId8"/>
    <p:sldId id="290" r:id="rId9"/>
    <p:sldId id="295" r:id="rId10"/>
    <p:sldId id="291" r:id="rId11"/>
    <p:sldId id="294" r:id="rId12"/>
    <p:sldId id="292" r:id="rId13"/>
    <p:sldId id="261" r:id="rId14"/>
    <p:sldId id="262" r:id="rId15"/>
    <p:sldId id="260" r:id="rId16"/>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96" autoAdjust="0"/>
  </p:normalViewPr>
  <p:slideViewPr>
    <p:cSldViewPr snapToGrid="0">
      <p:cViewPr varScale="1">
        <p:scale>
          <a:sx n="62" d="100"/>
          <a:sy n="62" d="100"/>
        </p:scale>
        <p:origin x="4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DD19BD-BA57-4AE0-9AAE-59C1A1956836}"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D70E54-5986-4A6A-84A3-D93A56F590EC}" type="slidenum">
              <a:rPr kumimoji="1" lang="ja-JP" altLang="en-US" smtClean="0"/>
              <a:t>‹#›</a:t>
            </a:fld>
            <a:endParaRPr kumimoji="1" lang="ja-JP" altLang="en-US"/>
          </a:p>
        </p:txBody>
      </p:sp>
    </p:spTree>
    <p:extLst>
      <p:ext uri="{BB962C8B-B14F-4D97-AF65-F5344CB8AC3E}">
        <p14:creationId xmlns:p14="http://schemas.microsoft.com/office/powerpoint/2010/main" val="15217249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CD70E54-5986-4A6A-84A3-D93A56F590EC}" type="slidenum">
              <a:rPr kumimoji="1" lang="ja-JP" altLang="en-US" smtClean="0"/>
              <a:t>14</a:t>
            </a:fld>
            <a:endParaRPr kumimoji="1" lang="ja-JP" altLang="en-US"/>
          </a:p>
        </p:txBody>
      </p:sp>
    </p:spTree>
    <p:extLst>
      <p:ext uri="{BB962C8B-B14F-4D97-AF65-F5344CB8AC3E}">
        <p14:creationId xmlns:p14="http://schemas.microsoft.com/office/powerpoint/2010/main" val="1755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F7181-EB1D-58DF-42AA-44649275E46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CE87E1C-718C-29AF-F206-3FDC61D18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2DE09D-1677-516C-1097-87E4570657EB}"/>
              </a:ext>
            </a:extLst>
          </p:cNvPr>
          <p:cNvSpPr>
            <a:spLocks noGrp="1"/>
          </p:cNvSpPr>
          <p:nvPr>
            <p:ph type="dt" sz="half" idx="10"/>
          </p:nvPr>
        </p:nvSpPr>
        <p:spPr/>
        <p:txBody>
          <a:bodyPr/>
          <a:lstStyle/>
          <a:p>
            <a:fld id="{499839FA-0D74-472F-B077-C4CC6BAF5E90}"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11D384A1-B02B-5784-F93D-304B150798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1A5098-AEC4-B544-B3FF-2D94C7C288B3}"/>
              </a:ext>
            </a:extLst>
          </p:cNvPr>
          <p:cNvSpPr>
            <a:spLocks noGrp="1"/>
          </p:cNvSpPr>
          <p:nvPr>
            <p:ph type="sldNum" sz="quarter" idx="12"/>
          </p:nvPr>
        </p:nvSpPr>
        <p:spPr/>
        <p:txBody>
          <a:body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191178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C436D7-059B-716C-6B35-8B14E6AA745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8A83D7-1C4A-A41C-4AC0-F333B047AFD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A0579D-612E-0F6A-FD70-3E32961FE95F}"/>
              </a:ext>
            </a:extLst>
          </p:cNvPr>
          <p:cNvSpPr>
            <a:spLocks noGrp="1"/>
          </p:cNvSpPr>
          <p:nvPr>
            <p:ph type="dt" sz="half" idx="10"/>
          </p:nvPr>
        </p:nvSpPr>
        <p:spPr/>
        <p:txBody>
          <a:bodyPr/>
          <a:lstStyle/>
          <a:p>
            <a:fld id="{499839FA-0D74-472F-B077-C4CC6BAF5E90}"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7CF9A62D-16C9-6B1F-8E50-153F0416A1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A96CCD-5522-50CB-D92C-38B371A99BBD}"/>
              </a:ext>
            </a:extLst>
          </p:cNvPr>
          <p:cNvSpPr>
            <a:spLocks noGrp="1"/>
          </p:cNvSpPr>
          <p:nvPr>
            <p:ph type="sldNum" sz="quarter" idx="12"/>
          </p:nvPr>
        </p:nvSpPr>
        <p:spPr/>
        <p:txBody>
          <a:body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394711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1E23D49-81CE-FE54-039D-F7FC0152FC2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0E48920-A8D2-BA9A-F99B-A5BC7F30C5A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FDB403-08BD-D092-BEDD-8783D3E5E792}"/>
              </a:ext>
            </a:extLst>
          </p:cNvPr>
          <p:cNvSpPr>
            <a:spLocks noGrp="1"/>
          </p:cNvSpPr>
          <p:nvPr>
            <p:ph type="dt" sz="half" idx="10"/>
          </p:nvPr>
        </p:nvSpPr>
        <p:spPr/>
        <p:txBody>
          <a:bodyPr/>
          <a:lstStyle/>
          <a:p>
            <a:fld id="{499839FA-0D74-472F-B077-C4CC6BAF5E90}"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0643A2D6-7632-0868-2197-5BD8F92EAF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379178-90C1-5B35-88E4-E208CD3A4F78}"/>
              </a:ext>
            </a:extLst>
          </p:cNvPr>
          <p:cNvSpPr>
            <a:spLocks noGrp="1"/>
          </p:cNvSpPr>
          <p:nvPr>
            <p:ph type="sldNum" sz="quarter" idx="12"/>
          </p:nvPr>
        </p:nvSpPr>
        <p:spPr/>
        <p:txBody>
          <a:body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2749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C9416-0701-886E-13DA-CA5904733A1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AC8964-47CE-EE7B-918A-70BED490208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0078C6-C9B5-EE04-C50A-935873511FA3}"/>
              </a:ext>
            </a:extLst>
          </p:cNvPr>
          <p:cNvSpPr>
            <a:spLocks noGrp="1"/>
          </p:cNvSpPr>
          <p:nvPr>
            <p:ph type="dt" sz="half" idx="10"/>
          </p:nvPr>
        </p:nvSpPr>
        <p:spPr/>
        <p:txBody>
          <a:bodyPr/>
          <a:lstStyle/>
          <a:p>
            <a:fld id="{499839FA-0D74-472F-B077-C4CC6BAF5E90}"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221F9197-BC39-BFF2-9A18-50249F2CFE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5C6B81-002C-24F9-AADD-7D9A6CAD003F}"/>
              </a:ext>
            </a:extLst>
          </p:cNvPr>
          <p:cNvSpPr>
            <a:spLocks noGrp="1"/>
          </p:cNvSpPr>
          <p:nvPr>
            <p:ph type="sldNum" sz="quarter" idx="12"/>
          </p:nvPr>
        </p:nvSpPr>
        <p:spPr/>
        <p:txBody>
          <a:body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10430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E711B2-5FDA-C418-0BA0-4D2D84D6006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9C2ECA-1810-46C0-D06F-9CD912C453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A2B99D9-8F02-25F0-F38C-F88198FDDA7F}"/>
              </a:ext>
            </a:extLst>
          </p:cNvPr>
          <p:cNvSpPr>
            <a:spLocks noGrp="1"/>
          </p:cNvSpPr>
          <p:nvPr>
            <p:ph type="dt" sz="half" idx="10"/>
          </p:nvPr>
        </p:nvSpPr>
        <p:spPr/>
        <p:txBody>
          <a:bodyPr/>
          <a:lstStyle/>
          <a:p>
            <a:fld id="{499839FA-0D74-472F-B077-C4CC6BAF5E90}"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A8EC0FCB-2D2A-F375-863E-E7DBD326A9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A0C0D1-A036-B48D-B94A-D42812499ABF}"/>
              </a:ext>
            </a:extLst>
          </p:cNvPr>
          <p:cNvSpPr>
            <a:spLocks noGrp="1"/>
          </p:cNvSpPr>
          <p:nvPr>
            <p:ph type="sldNum" sz="quarter" idx="12"/>
          </p:nvPr>
        </p:nvSpPr>
        <p:spPr/>
        <p:txBody>
          <a:body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301069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3FED07-1CCD-9ED4-E58D-BFE7D189C0C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6C5D91-67A2-01BC-2BEC-8459407030D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2CB2106-0E6C-DE66-5BD0-AAB3C7EAF0B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28E72EA-D7EB-C5F3-15E4-03DD1AD98003}"/>
              </a:ext>
            </a:extLst>
          </p:cNvPr>
          <p:cNvSpPr>
            <a:spLocks noGrp="1"/>
          </p:cNvSpPr>
          <p:nvPr>
            <p:ph type="dt" sz="half" idx="10"/>
          </p:nvPr>
        </p:nvSpPr>
        <p:spPr/>
        <p:txBody>
          <a:bodyPr/>
          <a:lstStyle/>
          <a:p>
            <a:fld id="{499839FA-0D74-472F-B077-C4CC6BAF5E90}"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C12CB8F7-B620-0746-097D-DDF720C32B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059ABA9-32CE-2E0D-9316-96928D199B4C}"/>
              </a:ext>
            </a:extLst>
          </p:cNvPr>
          <p:cNvSpPr>
            <a:spLocks noGrp="1"/>
          </p:cNvSpPr>
          <p:nvPr>
            <p:ph type="sldNum" sz="quarter" idx="12"/>
          </p:nvPr>
        </p:nvSpPr>
        <p:spPr/>
        <p:txBody>
          <a:body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89733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BCA90-5A02-5FEF-CE48-1BA583E613F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775646-55F4-2C2B-9B3C-A6BE9E82E0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E0F958A-EB3D-7DA3-8597-42A65D6270E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9086F8-7EBE-FC7B-D42E-37CC3917C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CA5A86D-2807-2FC9-E143-694351C6179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BDA18D8-FA1E-D10C-B8DF-B2270AEC7B7D}"/>
              </a:ext>
            </a:extLst>
          </p:cNvPr>
          <p:cNvSpPr>
            <a:spLocks noGrp="1"/>
          </p:cNvSpPr>
          <p:nvPr>
            <p:ph type="dt" sz="half" idx="10"/>
          </p:nvPr>
        </p:nvSpPr>
        <p:spPr/>
        <p:txBody>
          <a:bodyPr/>
          <a:lstStyle/>
          <a:p>
            <a:fld id="{499839FA-0D74-472F-B077-C4CC6BAF5E90}" type="datetimeFigureOut">
              <a:rPr kumimoji="1" lang="ja-JP" altLang="en-US" smtClean="0"/>
              <a:t>2025/3/26</a:t>
            </a:fld>
            <a:endParaRPr kumimoji="1" lang="ja-JP" altLang="en-US"/>
          </a:p>
        </p:txBody>
      </p:sp>
      <p:sp>
        <p:nvSpPr>
          <p:cNvPr id="8" name="フッター プレースホルダー 7">
            <a:extLst>
              <a:ext uri="{FF2B5EF4-FFF2-40B4-BE49-F238E27FC236}">
                <a16:creationId xmlns:a16="http://schemas.microsoft.com/office/drawing/2014/main" id="{DDC80E6D-7DF5-9DF4-7959-A571290FD7D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298559-72BE-2CE0-277C-A0FC97138F0F}"/>
              </a:ext>
            </a:extLst>
          </p:cNvPr>
          <p:cNvSpPr>
            <a:spLocks noGrp="1"/>
          </p:cNvSpPr>
          <p:nvPr>
            <p:ph type="sldNum" sz="quarter" idx="12"/>
          </p:nvPr>
        </p:nvSpPr>
        <p:spPr/>
        <p:txBody>
          <a:body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409848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5A67D3-DA37-B2AE-9152-D9D62AAF1BA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28F062D-7A89-FCAF-30EF-B80C1BB26ADC}"/>
              </a:ext>
            </a:extLst>
          </p:cNvPr>
          <p:cNvSpPr>
            <a:spLocks noGrp="1"/>
          </p:cNvSpPr>
          <p:nvPr>
            <p:ph type="dt" sz="half" idx="10"/>
          </p:nvPr>
        </p:nvSpPr>
        <p:spPr/>
        <p:txBody>
          <a:bodyPr/>
          <a:lstStyle/>
          <a:p>
            <a:fld id="{499839FA-0D74-472F-B077-C4CC6BAF5E90}" type="datetimeFigureOut">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3E16EA3D-D866-2107-C515-ABFF41E3AC7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35C88B4-A189-89C2-BFBB-3C5EFB23C4EA}"/>
              </a:ext>
            </a:extLst>
          </p:cNvPr>
          <p:cNvSpPr>
            <a:spLocks noGrp="1"/>
          </p:cNvSpPr>
          <p:nvPr>
            <p:ph type="sldNum" sz="quarter" idx="12"/>
          </p:nvPr>
        </p:nvSpPr>
        <p:spPr/>
        <p:txBody>
          <a:body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309090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A9063E8-B042-63CC-D3FD-A107344FA100}"/>
              </a:ext>
            </a:extLst>
          </p:cNvPr>
          <p:cNvSpPr>
            <a:spLocks noGrp="1"/>
          </p:cNvSpPr>
          <p:nvPr>
            <p:ph type="dt" sz="half" idx="10"/>
          </p:nvPr>
        </p:nvSpPr>
        <p:spPr/>
        <p:txBody>
          <a:bodyPr/>
          <a:lstStyle/>
          <a:p>
            <a:fld id="{499839FA-0D74-472F-B077-C4CC6BAF5E90}" type="datetimeFigureOut">
              <a:rPr kumimoji="1" lang="ja-JP" altLang="en-US" smtClean="0"/>
              <a:t>2025/3/26</a:t>
            </a:fld>
            <a:endParaRPr kumimoji="1" lang="ja-JP" altLang="en-US"/>
          </a:p>
        </p:txBody>
      </p:sp>
      <p:sp>
        <p:nvSpPr>
          <p:cNvPr id="3" name="フッター プレースホルダー 2">
            <a:extLst>
              <a:ext uri="{FF2B5EF4-FFF2-40B4-BE49-F238E27FC236}">
                <a16:creationId xmlns:a16="http://schemas.microsoft.com/office/drawing/2014/main" id="{8A46855E-2225-60C1-0109-A37E864850F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69F79D2-AB07-3C40-D83A-6C464AF9304D}"/>
              </a:ext>
            </a:extLst>
          </p:cNvPr>
          <p:cNvSpPr>
            <a:spLocks noGrp="1"/>
          </p:cNvSpPr>
          <p:nvPr>
            <p:ph type="sldNum" sz="quarter" idx="12"/>
          </p:nvPr>
        </p:nvSpPr>
        <p:spPr/>
        <p:txBody>
          <a:body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164631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E69019-C549-4B56-6F00-FF404F44A6A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A97204-2DEF-393E-0E8A-B0A175A90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9C12BAD-B721-BDBD-63F8-E024C81DC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DE72AC4-E2D9-F387-3976-302B276DC04E}"/>
              </a:ext>
            </a:extLst>
          </p:cNvPr>
          <p:cNvSpPr>
            <a:spLocks noGrp="1"/>
          </p:cNvSpPr>
          <p:nvPr>
            <p:ph type="dt" sz="half" idx="10"/>
          </p:nvPr>
        </p:nvSpPr>
        <p:spPr/>
        <p:txBody>
          <a:bodyPr/>
          <a:lstStyle/>
          <a:p>
            <a:fld id="{499839FA-0D74-472F-B077-C4CC6BAF5E90}"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070F55E1-1F0F-319A-A558-E47E5ED1F4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9515089-E408-6657-69E1-A03FF703438F}"/>
              </a:ext>
            </a:extLst>
          </p:cNvPr>
          <p:cNvSpPr>
            <a:spLocks noGrp="1"/>
          </p:cNvSpPr>
          <p:nvPr>
            <p:ph type="sldNum" sz="quarter" idx="12"/>
          </p:nvPr>
        </p:nvSpPr>
        <p:spPr/>
        <p:txBody>
          <a:body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378588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0AD2A-A958-603D-B3EF-6EE692C1888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0CA8F02-F209-327C-8948-1091495697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D11E8EF-A89C-C5F6-EAB7-4A7B152E7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DBEF480-6162-988F-E3B9-9779580917CB}"/>
              </a:ext>
            </a:extLst>
          </p:cNvPr>
          <p:cNvSpPr>
            <a:spLocks noGrp="1"/>
          </p:cNvSpPr>
          <p:nvPr>
            <p:ph type="dt" sz="half" idx="10"/>
          </p:nvPr>
        </p:nvSpPr>
        <p:spPr/>
        <p:txBody>
          <a:bodyPr/>
          <a:lstStyle/>
          <a:p>
            <a:fld id="{499839FA-0D74-472F-B077-C4CC6BAF5E90}"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D023F0E3-321D-9A2C-0BA5-DD65F09011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FEFDC39-C5FD-C2E8-0961-4C1ACA9C9F88}"/>
              </a:ext>
            </a:extLst>
          </p:cNvPr>
          <p:cNvSpPr>
            <a:spLocks noGrp="1"/>
          </p:cNvSpPr>
          <p:nvPr>
            <p:ph type="sldNum" sz="quarter" idx="12"/>
          </p:nvPr>
        </p:nvSpPr>
        <p:spPr/>
        <p:txBody>
          <a:body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39769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74D1D19-B6EE-A7E9-9BF5-F4F175E759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A0B7CB-F2A0-2858-768B-6001B9BC7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5B369DF-F9AF-B648-E6EA-F83E0D965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839FA-0D74-472F-B077-C4CC6BAF5E90}"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4D0DE69C-2E6D-61A8-5B41-947D0A5DF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BFBE4C7-7D81-440F-D7C3-9232B85025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0040C-BD8D-407F-8338-9BDA1B4AE4EF}" type="slidenum">
              <a:rPr kumimoji="1" lang="ja-JP" altLang="en-US" smtClean="0"/>
              <a:t>‹#›</a:t>
            </a:fld>
            <a:endParaRPr kumimoji="1" lang="ja-JP" altLang="en-US"/>
          </a:p>
        </p:txBody>
      </p:sp>
    </p:spTree>
    <p:extLst>
      <p:ext uri="{BB962C8B-B14F-4D97-AF65-F5344CB8AC3E}">
        <p14:creationId xmlns:p14="http://schemas.microsoft.com/office/powerpoint/2010/main" val="300993683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3E01D2-DEBA-E594-2B72-AEA8EC59B7C2}"/>
              </a:ext>
            </a:extLst>
          </p:cNvPr>
          <p:cNvSpPr>
            <a:spLocks noGrp="1"/>
          </p:cNvSpPr>
          <p:nvPr>
            <p:ph type="ctrTitle"/>
          </p:nvPr>
        </p:nvSpPr>
        <p:spPr>
          <a:xfrm>
            <a:off x="1234698" y="2939453"/>
            <a:ext cx="9722603" cy="1641490"/>
          </a:xfrm>
        </p:spPr>
        <p:txBody>
          <a:bodyPr>
            <a:normAutofit fontScale="90000"/>
          </a:bodyPr>
          <a:lstStyle/>
          <a:p>
            <a:r>
              <a:rPr lang="ja-JP" altLang="en-US" sz="7200" dirty="0">
                <a:latin typeface="HGS創英角ﾎﾟｯﾌﾟ体" panose="040B0A00000000000000" pitchFamily="50" charset="-128"/>
                <a:ea typeface="HGS創英角ﾎﾟｯﾌﾟ体" panose="040B0A00000000000000" pitchFamily="50" charset="-128"/>
              </a:rPr>
              <a:t>療育・活動内容について</a:t>
            </a:r>
            <a:endParaRPr kumimoji="1" lang="ja-JP" altLang="en-US" sz="7200" dirty="0">
              <a:latin typeface="HGS創英角ﾎﾟｯﾌﾟ体" panose="040B0A00000000000000" pitchFamily="50" charset="-128"/>
              <a:ea typeface="HGS創英角ﾎﾟｯﾌﾟ体" panose="040B0A00000000000000" pitchFamily="50" charset="-128"/>
            </a:endParaRPr>
          </a:p>
        </p:txBody>
      </p:sp>
      <p:sp>
        <p:nvSpPr>
          <p:cNvPr id="3" name="字幕 2">
            <a:extLst>
              <a:ext uri="{FF2B5EF4-FFF2-40B4-BE49-F238E27FC236}">
                <a16:creationId xmlns:a16="http://schemas.microsoft.com/office/drawing/2014/main" id="{1B2B6271-AEAF-3B42-DF89-D403C7B78B7F}"/>
              </a:ext>
            </a:extLst>
          </p:cNvPr>
          <p:cNvSpPr>
            <a:spLocks noGrp="1"/>
          </p:cNvSpPr>
          <p:nvPr>
            <p:ph type="subTitle" idx="1"/>
          </p:nvPr>
        </p:nvSpPr>
        <p:spPr>
          <a:xfrm>
            <a:off x="1523999" y="1611155"/>
            <a:ext cx="9144000" cy="1655762"/>
          </a:xfrm>
        </p:spPr>
        <p:txBody>
          <a:bodyPr>
            <a:normAutofit/>
          </a:bodyPr>
          <a:lstStyle/>
          <a:p>
            <a:r>
              <a:rPr kumimoji="1" lang="en-US" altLang="ja-JP" sz="6000" dirty="0">
                <a:latin typeface="HGS創英角ﾎﾟｯﾌﾟ体" panose="040B0A00000000000000" pitchFamily="50" charset="-128"/>
                <a:ea typeface="HGS創英角ﾎﾟｯﾌﾟ体" panose="040B0A00000000000000" pitchFamily="50" charset="-128"/>
              </a:rPr>
              <a:t>NPO</a:t>
            </a:r>
            <a:r>
              <a:rPr kumimoji="1" lang="ja-JP" altLang="en-US" sz="6000" dirty="0">
                <a:latin typeface="HGS創英角ﾎﾟｯﾌﾟ体" panose="040B0A00000000000000" pitchFamily="50" charset="-128"/>
                <a:ea typeface="HGS創英角ﾎﾟｯﾌﾟ体" panose="040B0A00000000000000" pitchFamily="50" charset="-128"/>
              </a:rPr>
              <a:t>法人　</a:t>
            </a:r>
            <a:r>
              <a:rPr kumimoji="1" lang="ja-JP" altLang="en-US" sz="7200" dirty="0">
                <a:solidFill>
                  <a:srgbClr val="FF0000"/>
                </a:solidFill>
                <a:latin typeface="HGS創英角ﾎﾟｯﾌﾟ体" panose="040B0A00000000000000" pitchFamily="50" charset="-128"/>
                <a:ea typeface="HGS創英角ﾎﾟｯﾌﾟ体" panose="040B0A00000000000000" pitchFamily="50" charset="-128"/>
              </a:rPr>
              <a:t>こ</a:t>
            </a:r>
            <a:r>
              <a:rPr kumimoji="1" lang="ja-JP" altLang="en-US" sz="7200" dirty="0">
                <a:solidFill>
                  <a:srgbClr val="00B050"/>
                </a:solidFill>
                <a:latin typeface="HGS創英角ﾎﾟｯﾌﾟ体" panose="040B0A00000000000000" pitchFamily="50" charset="-128"/>
                <a:ea typeface="HGS創英角ﾎﾟｯﾌﾟ体" panose="040B0A00000000000000" pitchFamily="50" charset="-128"/>
              </a:rPr>
              <a:t>こ</a:t>
            </a:r>
            <a:r>
              <a:rPr kumimoji="1" lang="ja-JP" altLang="en-US" sz="7200" dirty="0">
                <a:solidFill>
                  <a:srgbClr val="FFC000"/>
                </a:solidFill>
                <a:latin typeface="HGS創英角ﾎﾟｯﾌﾟ体" panose="040B0A00000000000000" pitchFamily="50" charset="-128"/>
                <a:ea typeface="HGS創英角ﾎﾟｯﾌﾟ体" panose="040B0A00000000000000" pitchFamily="50" charset="-128"/>
              </a:rPr>
              <a:t>り</a:t>
            </a:r>
            <a:r>
              <a:rPr kumimoji="1" lang="ja-JP" altLang="en-US" sz="7200" dirty="0">
                <a:solidFill>
                  <a:srgbClr val="00B0F0"/>
                </a:solidFill>
                <a:latin typeface="HGS創英角ﾎﾟｯﾌﾟ体" panose="040B0A00000000000000" pitchFamily="50" charset="-128"/>
                <a:ea typeface="HGS創英角ﾎﾟｯﾌﾟ体" panose="040B0A00000000000000" pitchFamily="50" charset="-128"/>
              </a:rPr>
              <a:t>す</a:t>
            </a:r>
            <a:endParaRPr kumimoji="1" lang="en-US" altLang="ja-JP" sz="7200" dirty="0">
              <a:solidFill>
                <a:srgbClr val="00B0F0"/>
              </a:solidFill>
              <a:latin typeface="HGS創英角ﾎﾟｯﾌﾟ体" panose="040B0A00000000000000" pitchFamily="50" charset="-128"/>
              <a:ea typeface="HGS創英角ﾎﾟｯﾌﾟ体" panose="040B0A00000000000000" pitchFamily="50" charset="-128"/>
            </a:endParaRPr>
          </a:p>
          <a:p>
            <a:endParaRPr kumimoji="1" lang="ja-JP" altLang="en-US" sz="36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92120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E7D3E-89E6-3D9F-6559-F5B6F0CC8571}"/>
            </a:ext>
          </a:extLst>
        </p:cNvPr>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60D9A1FA-447B-6483-E81D-D84E040371EE}"/>
              </a:ext>
            </a:extLst>
          </p:cNvPr>
          <p:cNvSpPr/>
          <p:nvPr/>
        </p:nvSpPr>
        <p:spPr>
          <a:xfrm>
            <a:off x="343194" y="3962092"/>
            <a:ext cx="11505614" cy="2682566"/>
          </a:xfrm>
          <a:prstGeom prst="roundRect">
            <a:avLst/>
          </a:prstGeom>
          <a:solidFill>
            <a:schemeClr val="accent4">
              <a:lumMod val="40000"/>
              <a:lumOff val="60000"/>
            </a:schemeClr>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EA59838-8C1D-E58E-E213-7B34DA3F5B52}"/>
              </a:ext>
            </a:extLst>
          </p:cNvPr>
          <p:cNvSpPr>
            <a:spLocks noGrp="1"/>
          </p:cNvSpPr>
          <p:nvPr>
            <p:ph type="title"/>
          </p:nvPr>
        </p:nvSpPr>
        <p:spPr>
          <a:xfrm>
            <a:off x="3008142" y="467263"/>
            <a:ext cx="8840665" cy="1325563"/>
          </a:xfrm>
        </p:spPr>
        <p:txBody>
          <a:bodyPr>
            <a:normAutofit fontScale="90000"/>
          </a:bodyPr>
          <a:lstStyle/>
          <a:p>
            <a:r>
              <a:rPr kumimoji="1" lang="ja-JP" altLang="en-US" sz="3100" dirty="0">
                <a:latin typeface="HGP創英角ｺﾞｼｯｸUB" panose="020B0900000000000000" pitchFamily="50" charset="-128"/>
                <a:ea typeface="HGP創英角ｺﾞｼｯｸUB" panose="020B0900000000000000" pitchFamily="50" charset="-128"/>
              </a:rPr>
              <a:t>　　　　　</a:t>
            </a:r>
            <a:r>
              <a:rPr lang="ja-JP" altLang="en-US" sz="2700" dirty="0">
                <a:latin typeface="HGP創英角ｺﾞｼｯｸUB" panose="020B0900000000000000" pitchFamily="50" charset="-128"/>
                <a:ea typeface="HGP創英角ｺﾞｼｯｸUB" panose="020B0900000000000000" pitchFamily="50" charset="-128"/>
              </a:rPr>
              <a:t>安心して他者と関われる機会や環境を作り、よりよい</a:t>
            </a:r>
            <a:r>
              <a:rPr kumimoji="1" lang="ja-JP" altLang="en-US" sz="2700" dirty="0">
                <a:latin typeface="HGP創英角ｺﾞｼｯｸUB" panose="020B0900000000000000" pitchFamily="50" charset="-128"/>
                <a:ea typeface="HGP創英角ｺﾞｼｯｸUB" panose="020B0900000000000000" pitchFamily="50" charset="-128"/>
              </a:rPr>
              <a:t>人間関係の形成を行っていきます。ルールやお約束を理解し、集団活動に参加できるよう支援していきます。また、地域での活動を通して様々な体験や経験をし、社会性を身につけていけるよう支援していきます。</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5" name="タイトル 1">
            <a:extLst>
              <a:ext uri="{FF2B5EF4-FFF2-40B4-BE49-F238E27FC236}">
                <a16:creationId xmlns:a16="http://schemas.microsoft.com/office/drawing/2014/main" id="{3836D310-1353-A15A-B483-8715C9A26595}"/>
              </a:ext>
            </a:extLst>
          </p:cNvPr>
          <p:cNvSpPr txBox="1">
            <a:spLocks/>
          </p:cNvSpPr>
          <p:nvPr/>
        </p:nvSpPr>
        <p:spPr>
          <a:xfrm>
            <a:off x="886265"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a:p>
        </p:txBody>
      </p:sp>
      <p:sp>
        <p:nvSpPr>
          <p:cNvPr id="6" name="タイトル 1">
            <a:extLst>
              <a:ext uri="{FF2B5EF4-FFF2-40B4-BE49-F238E27FC236}">
                <a16:creationId xmlns:a16="http://schemas.microsoft.com/office/drawing/2014/main" id="{C84DD562-2B6E-1EE7-67B7-C4C8ADF091D5}"/>
              </a:ext>
            </a:extLst>
          </p:cNvPr>
          <p:cNvSpPr txBox="1">
            <a:spLocks/>
          </p:cNvSpPr>
          <p:nvPr/>
        </p:nvSpPr>
        <p:spPr>
          <a:xfrm>
            <a:off x="716180" y="3934577"/>
            <a:ext cx="10941538" cy="2605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pPr algn="ctr"/>
            <a:r>
              <a:rPr lang="ja-JP" altLang="en-US" sz="3600" dirty="0">
                <a:solidFill>
                  <a:srgbClr val="00B050"/>
                </a:solidFill>
                <a:latin typeface="HGP創英角ｺﾞｼｯｸUB" panose="020B0900000000000000" pitchFamily="50" charset="-128"/>
                <a:ea typeface="HGP創英角ｺﾞｼｯｸUB" panose="020B0900000000000000" pitchFamily="50" charset="-128"/>
              </a:rPr>
              <a:t>活動内容</a:t>
            </a:r>
            <a:endParaRPr lang="en-US" altLang="ja-JP" sz="3600" dirty="0">
              <a:solidFill>
                <a:srgbClr val="00B050"/>
              </a:solidFill>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集団遊び　　　　　　　　　　　　　　　　　　　　　感情・表情の理解</a:t>
            </a:r>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a:t>
            </a:r>
            <a:r>
              <a:rPr lang="ja-JP" altLang="en-US" sz="1600" dirty="0">
                <a:latin typeface="HGP創英角ｺﾞｼｯｸUB" panose="020B0900000000000000" pitchFamily="50" charset="-128"/>
                <a:ea typeface="HGP創英角ｺﾞｼｯｸUB" panose="020B0900000000000000" pitchFamily="50" charset="-128"/>
              </a:rPr>
              <a:t>ルール</a:t>
            </a:r>
            <a:r>
              <a:rPr kumimoji="1" lang="ja-JP" altLang="en-US" sz="1600" dirty="0">
                <a:latin typeface="HGP創英角ｺﾞｼｯｸUB" panose="020B0900000000000000" pitchFamily="50" charset="-128"/>
                <a:ea typeface="HGP創英角ｺﾞｼｯｸUB" panose="020B0900000000000000" pitchFamily="50" charset="-128"/>
              </a:rPr>
              <a:t>のある遊び、協力ゲーム、ごっこ遊びなど］　　　　　　　　　　　　　　　　 ［鏡遊びなど］</a:t>
            </a:r>
            <a:endParaRPr kumimoji="1" lang="en-US" altLang="ja-JP" sz="16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　</a:t>
            </a:r>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戸外活動</a:t>
            </a:r>
            <a:r>
              <a:rPr lang="ja-JP" altLang="en-US" sz="2200" dirty="0">
                <a:latin typeface="HGP創英角ｺﾞｼｯｸUB" panose="020B0900000000000000" pitchFamily="50" charset="-128"/>
                <a:ea typeface="HGP創英角ｺﾞｼｯｸUB" panose="020B0900000000000000" pitchFamily="50" charset="-128"/>
              </a:rPr>
              <a:t>　　　　　　　　　　　　　　　　　　　　</a:t>
            </a:r>
            <a:r>
              <a:rPr lang="ja-JP" altLang="en-US" sz="2800" dirty="0">
                <a:latin typeface="HGP創英角ｺﾞｼｯｸUB" panose="020B0900000000000000" pitchFamily="50" charset="-128"/>
                <a:ea typeface="HGP創英角ｺﾞｼｯｸUB" panose="020B0900000000000000" pitchFamily="50" charset="-128"/>
              </a:rPr>
              <a:t>　　　　　 余暇時間活動　　　　　　など</a:t>
            </a:r>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［地域での活動、お買い物学習、乗車体験など］　　　　　　　　　　　　　　</a:t>
            </a: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B18E15F2-B08F-90CA-ED91-57E7D1BB441B}"/>
              </a:ext>
            </a:extLst>
          </p:cNvPr>
          <p:cNvSpPr txBox="1"/>
          <p:nvPr/>
        </p:nvSpPr>
        <p:spPr>
          <a:xfrm>
            <a:off x="2975608" y="1969518"/>
            <a:ext cx="8682110" cy="1815882"/>
          </a:xfrm>
          <a:prstGeom prst="rect">
            <a:avLst/>
          </a:prstGeom>
          <a:noFill/>
        </p:spPr>
        <p:txBody>
          <a:bodyPr wrap="square">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　　　　　他者に興味を持ち、集団で遊ぶことの楽しさを学べるよう支援を行っていま</a:t>
            </a:r>
            <a:r>
              <a:rPr lang="ja-JP" altLang="en-US" sz="2800" dirty="0">
                <a:latin typeface="HGP創英角ｺﾞｼｯｸUB" panose="020B0900000000000000" pitchFamily="50" charset="-128"/>
                <a:ea typeface="HGP創英角ｺﾞｼｯｸUB" panose="020B0900000000000000" pitchFamily="50" charset="-128"/>
              </a:rPr>
              <a:t>す。また、自分の気持ちや行動をコントロールする方法を学んだり、他者の動きを模倣することで、社会性や対人関係の芽生えを支援しています。</a:t>
            </a:r>
            <a:endParaRPr lang="ja-JP" altLang="en-US" sz="2800" dirty="0">
              <a:latin typeface="HGP創英角ｺﾞｼｯｸUB" panose="020B0900000000000000" pitchFamily="50" charset="-128"/>
              <a:ea typeface="HGP創英角ｺﾞｼｯｸUB" panose="020B0900000000000000" pitchFamily="50" charset="-128"/>
              <a:cs typeface="+mj-cs"/>
            </a:endParaRPr>
          </a:p>
        </p:txBody>
      </p:sp>
      <p:sp>
        <p:nvSpPr>
          <p:cNvPr id="7" name="四角形: 角を丸くする 6">
            <a:extLst>
              <a:ext uri="{FF2B5EF4-FFF2-40B4-BE49-F238E27FC236}">
                <a16:creationId xmlns:a16="http://schemas.microsoft.com/office/drawing/2014/main" id="{A60BE1AB-DA70-521D-010C-D56863E25529}"/>
              </a:ext>
            </a:extLst>
          </p:cNvPr>
          <p:cNvSpPr/>
          <p:nvPr/>
        </p:nvSpPr>
        <p:spPr>
          <a:xfrm>
            <a:off x="3008142" y="279586"/>
            <a:ext cx="1181686" cy="517475"/>
          </a:xfrm>
          <a:prstGeom prst="roundRect">
            <a:avLst/>
          </a:prstGeom>
          <a:solidFill>
            <a:srgbClr val="92D050"/>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創英角ﾎﾟｯﾌﾟ体" panose="040B0A00000000000000" pitchFamily="50" charset="-128"/>
                <a:ea typeface="HGS創英角ﾎﾟｯﾌﾟ体" panose="040B0A00000000000000" pitchFamily="50" charset="-128"/>
              </a:rPr>
              <a:t>放デイ</a:t>
            </a:r>
          </a:p>
        </p:txBody>
      </p:sp>
      <p:sp>
        <p:nvSpPr>
          <p:cNvPr id="8" name="四角形: 角を丸くする 7">
            <a:extLst>
              <a:ext uri="{FF2B5EF4-FFF2-40B4-BE49-F238E27FC236}">
                <a16:creationId xmlns:a16="http://schemas.microsoft.com/office/drawing/2014/main" id="{0465BD77-5017-423E-9628-C2A80EC1B391}"/>
              </a:ext>
            </a:extLst>
          </p:cNvPr>
          <p:cNvSpPr/>
          <p:nvPr/>
        </p:nvSpPr>
        <p:spPr>
          <a:xfrm>
            <a:off x="3008142" y="1941826"/>
            <a:ext cx="1181686" cy="517475"/>
          </a:xfrm>
          <a:prstGeom prst="roundRect">
            <a:avLst/>
          </a:prstGeom>
          <a:solidFill>
            <a:srgbClr val="FF33CC"/>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S創英角ﾎﾟｯﾌﾟ体" panose="040B0A00000000000000" pitchFamily="50" charset="-128"/>
                <a:ea typeface="HGS創英角ﾎﾟｯﾌﾟ体" panose="040B0A00000000000000" pitchFamily="50" charset="-128"/>
              </a:rPr>
              <a:t>児発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 name="楕円 3">
            <a:extLst>
              <a:ext uri="{FF2B5EF4-FFF2-40B4-BE49-F238E27FC236}">
                <a16:creationId xmlns:a16="http://schemas.microsoft.com/office/drawing/2014/main" id="{BCB0A245-3868-4E50-FC09-781B98D2753C}"/>
              </a:ext>
            </a:extLst>
          </p:cNvPr>
          <p:cNvSpPr/>
          <p:nvPr/>
        </p:nvSpPr>
        <p:spPr>
          <a:xfrm>
            <a:off x="152179" y="616139"/>
            <a:ext cx="2600110" cy="2605337"/>
          </a:xfrm>
          <a:prstGeom prst="ellipse">
            <a:avLst/>
          </a:prstGeom>
          <a:solidFill>
            <a:srgbClr val="00B050"/>
          </a:solidFill>
          <a:ln>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dirty="0">
                <a:latin typeface="HGP創英角ﾎﾟｯﾌﾟ体" panose="040B0A00000000000000" pitchFamily="50" charset="-128"/>
                <a:ea typeface="HGP創英角ﾎﾟｯﾌﾟ体" panose="040B0A00000000000000" pitchFamily="50" charset="-128"/>
              </a:rPr>
              <a:t>人間関係・</a:t>
            </a:r>
            <a:endParaRPr lang="en-US" altLang="ja-JP" sz="2800" dirty="0">
              <a:latin typeface="HGP創英角ﾎﾟｯﾌﾟ体" panose="040B0A00000000000000" pitchFamily="50" charset="-128"/>
              <a:ea typeface="HGP創英角ﾎﾟｯﾌﾟ体" panose="040B0A00000000000000" pitchFamily="50" charset="-128"/>
            </a:endParaRPr>
          </a:p>
          <a:p>
            <a:pPr algn="ctr"/>
            <a:r>
              <a:rPr kumimoji="1" lang="ja-JP" altLang="en-US" sz="2800" dirty="0">
                <a:latin typeface="HGP創英角ﾎﾟｯﾌﾟ体" panose="040B0A00000000000000" pitchFamily="50" charset="-128"/>
                <a:ea typeface="HGP創英角ﾎﾟｯﾌﾟ体" panose="040B0A00000000000000" pitchFamily="50" charset="-128"/>
              </a:rPr>
              <a:t>社会性</a:t>
            </a:r>
          </a:p>
        </p:txBody>
      </p:sp>
    </p:spTree>
    <p:extLst>
      <p:ext uri="{BB962C8B-B14F-4D97-AF65-F5344CB8AC3E}">
        <p14:creationId xmlns:p14="http://schemas.microsoft.com/office/powerpoint/2010/main" val="145578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8AD1E-9D74-3931-A1C8-DB39EFD99B9B}"/>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96C9149E-7EEF-F2BE-41C7-F263065A2D85}"/>
              </a:ext>
            </a:extLst>
          </p:cNvPr>
          <p:cNvSpPr txBox="1">
            <a:spLocks/>
          </p:cNvSpPr>
          <p:nvPr/>
        </p:nvSpPr>
        <p:spPr>
          <a:xfrm>
            <a:off x="282455" y="1215149"/>
            <a:ext cx="11099800" cy="555534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言語の形成と活用</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（体系的な言語の習得、自発的な発生を促す。意味の結びつけ）</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受容言語と表出言語の支援</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（ことばや文字で、相手の意図の理解、自分の考えを伝える支援）</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コミュニケーション能力の獲得</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（人との相互作用を通して、コミュニケーション能力向上を支援する）</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指差し、身振り、サイン等活用</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（指差し、身振り等で環境の理解、意思伝達が出来るよう支援する）</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読み書き能力向上のための支援</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（発達障害等の特性に応じた読み書き能力の支援）</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コミュニケーション機器の活用</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（絵カードや機器等を活用し理解や意思伝達が出来るよう支援する）</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コミュニケーション手段の活用</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（手話、点字、音声等の手段を活用し、意思伝達が出来るよう支援する）</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p:txBody>
      </p:sp>
      <p:sp>
        <p:nvSpPr>
          <p:cNvPr id="5" name="タイトル 4">
            <a:extLst>
              <a:ext uri="{FF2B5EF4-FFF2-40B4-BE49-F238E27FC236}">
                <a16:creationId xmlns:a16="http://schemas.microsoft.com/office/drawing/2014/main" id="{67866444-4AFF-085E-5228-F99C8AC464EF}"/>
              </a:ext>
            </a:extLst>
          </p:cNvPr>
          <p:cNvSpPr>
            <a:spLocks noGrp="1"/>
          </p:cNvSpPr>
          <p:nvPr>
            <p:ph type="title"/>
          </p:nvPr>
        </p:nvSpPr>
        <p:spPr>
          <a:xfrm>
            <a:off x="170819" y="141746"/>
            <a:ext cx="5548533" cy="918894"/>
          </a:xfrm>
          <a:prstGeom prst="ellipse">
            <a:avLst/>
          </a:prstGeom>
          <a:solidFill>
            <a:srgbClr val="92D050"/>
          </a:solidFill>
          <a:ln>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言語・コミュニケーション</a:t>
            </a:r>
          </a:p>
        </p:txBody>
      </p:sp>
      <p:sp>
        <p:nvSpPr>
          <p:cNvPr id="2" name="テキスト ボックス 1">
            <a:extLst>
              <a:ext uri="{FF2B5EF4-FFF2-40B4-BE49-F238E27FC236}">
                <a16:creationId xmlns:a16="http://schemas.microsoft.com/office/drawing/2014/main" id="{D4B8282E-9D22-4D9C-3A93-FFBBFD266F39}"/>
              </a:ext>
            </a:extLst>
          </p:cNvPr>
          <p:cNvSpPr txBox="1"/>
          <p:nvPr/>
        </p:nvSpPr>
        <p:spPr>
          <a:xfrm>
            <a:off x="168812" y="1066801"/>
            <a:ext cx="4933866" cy="584775"/>
          </a:xfrm>
          <a:prstGeom prst="rect">
            <a:avLst/>
          </a:prstGeom>
          <a:noFill/>
        </p:spPr>
        <p:txBody>
          <a:bodyPr wrap="square" rtlCol="0">
            <a:spAutoFit/>
          </a:bodyPr>
          <a:lstStyle/>
          <a:p>
            <a:pPr algn="ctr"/>
            <a:r>
              <a:rPr lang="ja-JP" altLang="en-US" sz="3200" dirty="0">
                <a:solidFill>
                  <a:srgbClr val="00B050"/>
                </a:solidFill>
                <a:latin typeface="HGP創英角ｺﾞｼｯｸUB" panose="020B0900000000000000" pitchFamily="50" charset="-128"/>
                <a:ea typeface="HGP創英角ｺﾞｼｯｸUB" panose="020B0900000000000000" pitchFamily="50" charset="-128"/>
              </a:rPr>
              <a:t>［支援内容・目的・ねらい］</a:t>
            </a:r>
            <a:endParaRPr lang="en-US" altLang="ja-JP" sz="3200" dirty="0">
              <a:solidFill>
                <a:srgbClr val="00B050"/>
              </a:solidFill>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D9AA84E4-98C8-80E4-425B-6DA99FDF8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804" y="174022"/>
            <a:ext cx="2493937" cy="2244258"/>
          </a:xfrm>
          <a:prstGeom prst="rect">
            <a:avLst/>
          </a:prstGeom>
        </p:spPr>
      </p:pic>
      <p:pic>
        <p:nvPicPr>
          <p:cNvPr id="8" name="図 7">
            <a:extLst>
              <a:ext uri="{FF2B5EF4-FFF2-40B4-BE49-F238E27FC236}">
                <a16:creationId xmlns:a16="http://schemas.microsoft.com/office/drawing/2014/main" id="{D036C314-B7BE-08E1-ACC9-D6C0C63AE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816" y="0"/>
            <a:ext cx="3038314" cy="1841402"/>
          </a:xfrm>
          <a:prstGeom prst="rect">
            <a:avLst/>
          </a:prstGeom>
        </p:spPr>
      </p:pic>
    </p:spTree>
    <p:extLst>
      <p:ext uri="{BB962C8B-B14F-4D97-AF65-F5344CB8AC3E}">
        <p14:creationId xmlns:p14="http://schemas.microsoft.com/office/powerpoint/2010/main" val="258694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5D08B-550C-772B-6EAF-1E210937B570}"/>
            </a:ext>
          </a:extLst>
        </p:cNvPr>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38683AF5-004A-8AC7-F50C-FF23AE006D19}"/>
              </a:ext>
            </a:extLst>
          </p:cNvPr>
          <p:cNvSpPr/>
          <p:nvPr/>
        </p:nvSpPr>
        <p:spPr>
          <a:xfrm>
            <a:off x="343194" y="3962092"/>
            <a:ext cx="11505614" cy="2682566"/>
          </a:xfrm>
          <a:prstGeom prst="roundRect">
            <a:avLst/>
          </a:prstGeom>
          <a:solidFill>
            <a:schemeClr val="accent4">
              <a:lumMod val="40000"/>
              <a:lumOff val="60000"/>
            </a:schemeClr>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B0CAD5D-32D9-B37F-EAE6-5D86C5CF3C67}"/>
              </a:ext>
            </a:extLst>
          </p:cNvPr>
          <p:cNvSpPr>
            <a:spLocks noGrp="1"/>
          </p:cNvSpPr>
          <p:nvPr>
            <p:ph type="title"/>
          </p:nvPr>
        </p:nvSpPr>
        <p:spPr>
          <a:xfrm>
            <a:off x="3008142" y="467263"/>
            <a:ext cx="8840665" cy="1325563"/>
          </a:xfrm>
        </p:spPr>
        <p:txBody>
          <a:bodyPr>
            <a:normAutofit fontScale="90000"/>
          </a:bodyPr>
          <a:lstStyle/>
          <a:p>
            <a:r>
              <a:rPr kumimoji="1" lang="ja-JP" altLang="en-US" sz="3100" dirty="0">
                <a:latin typeface="HGP創英角ｺﾞｼｯｸUB" panose="020B0900000000000000" pitchFamily="50" charset="-128"/>
                <a:ea typeface="HGP創英角ｺﾞｼｯｸUB" panose="020B0900000000000000" pitchFamily="50" charset="-128"/>
              </a:rPr>
              <a:t>　　　　　コミュニケーション活動を行い、語彙や発語の獲得、文章の理解に繋げていきます。また、言語だけでなく様々な表現方法を身につけ、相手の意図（表情や感情）の理解や自分の気持ち、考えを伝える方法を学んできます。</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5" name="タイトル 1">
            <a:extLst>
              <a:ext uri="{FF2B5EF4-FFF2-40B4-BE49-F238E27FC236}">
                <a16:creationId xmlns:a16="http://schemas.microsoft.com/office/drawing/2014/main" id="{2BD1809E-0DB6-5DF6-F052-8F1B62B91B19}"/>
              </a:ext>
            </a:extLst>
          </p:cNvPr>
          <p:cNvSpPr txBox="1">
            <a:spLocks/>
          </p:cNvSpPr>
          <p:nvPr/>
        </p:nvSpPr>
        <p:spPr>
          <a:xfrm>
            <a:off x="886265"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a:p>
        </p:txBody>
      </p:sp>
      <p:sp>
        <p:nvSpPr>
          <p:cNvPr id="6" name="タイトル 1">
            <a:extLst>
              <a:ext uri="{FF2B5EF4-FFF2-40B4-BE49-F238E27FC236}">
                <a16:creationId xmlns:a16="http://schemas.microsoft.com/office/drawing/2014/main" id="{7DFB6569-CDDE-44CA-3AF0-39D9764DE4B5}"/>
              </a:ext>
            </a:extLst>
          </p:cNvPr>
          <p:cNvSpPr txBox="1">
            <a:spLocks/>
          </p:cNvSpPr>
          <p:nvPr/>
        </p:nvSpPr>
        <p:spPr>
          <a:xfrm>
            <a:off x="716180" y="3934577"/>
            <a:ext cx="10941538" cy="2605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pPr algn="ctr"/>
            <a:r>
              <a:rPr lang="ja-JP" altLang="en-US" sz="3600" dirty="0">
                <a:solidFill>
                  <a:srgbClr val="00B050"/>
                </a:solidFill>
                <a:latin typeface="HGP創英角ｺﾞｼｯｸUB" panose="020B0900000000000000" pitchFamily="50" charset="-128"/>
                <a:ea typeface="HGP創英角ｺﾞｼｯｸUB" panose="020B0900000000000000" pitchFamily="50" charset="-128"/>
              </a:rPr>
              <a:t>活動内容</a:t>
            </a:r>
            <a:endParaRPr lang="en-US" altLang="ja-JP" sz="3600" dirty="0">
              <a:solidFill>
                <a:srgbClr val="00B050"/>
              </a:solidFill>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集団遊び　　　　　　　　　　　　　　　　　　ビジョントレーニング・読み聞かせ</a:t>
            </a:r>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［ごっこ遊び、協力遊びなど］　　　　　　　　　　　　　　　　　　　　　　　　　［言語、語彙の獲得、言葉遊びなど］</a:t>
            </a:r>
            <a:endParaRPr kumimoji="1" lang="en-US" altLang="ja-JP" sz="16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　</a:t>
            </a:r>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リトミック</a:t>
            </a:r>
            <a:r>
              <a:rPr lang="ja-JP" altLang="en-US" sz="2200" dirty="0">
                <a:latin typeface="HGP創英角ｺﾞｼｯｸUB" panose="020B0900000000000000" pitchFamily="50" charset="-128"/>
                <a:ea typeface="HGP創英角ｺﾞｼｯｸUB" panose="020B0900000000000000" pitchFamily="50" charset="-128"/>
              </a:rPr>
              <a:t>　　　　　　　　　　　　　　　　　</a:t>
            </a:r>
            <a:r>
              <a:rPr lang="ja-JP" altLang="en-US" sz="2800" dirty="0">
                <a:latin typeface="HGP創英角ｺﾞｼｯｸUB" panose="020B0900000000000000" pitchFamily="50" charset="-128"/>
                <a:ea typeface="HGP創英角ｺﾞｼｯｸUB" panose="020B0900000000000000" pitchFamily="50" charset="-128"/>
              </a:rPr>
              <a:t>　　　　　 コミュニケーション遊び</a:t>
            </a:r>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［ダンス、楽器遊びなど］　　　　　　　　　　　　　　　　　　　　　　　　　　　　［インタビューゲーム、発表活動など］</a:t>
            </a: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DE0DEF62-5379-04E1-E6FE-A3A444C9F175}"/>
              </a:ext>
            </a:extLst>
          </p:cNvPr>
          <p:cNvSpPr txBox="1"/>
          <p:nvPr/>
        </p:nvSpPr>
        <p:spPr>
          <a:xfrm>
            <a:off x="2975608" y="1969518"/>
            <a:ext cx="8682110" cy="1815882"/>
          </a:xfrm>
          <a:prstGeom prst="rect">
            <a:avLst/>
          </a:prstGeom>
          <a:noFill/>
        </p:spPr>
        <p:txBody>
          <a:bodyPr wrap="square">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a:latin typeface="HGP創英角ｺﾞｼｯｸUB" panose="020B0900000000000000" pitchFamily="50" charset="-128"/>
                <a:ea typeface="HGP創英角ｺﾞｼｯｸUB" panose="020B0900000000000000" pitchFamily="50" charset="-128"/>
              </a:rPr>
              <a:t>語彙の獲得、自発的な発語やコミュニケーション手段の獲得を目的に支援を行っています。聞く力を身につけたり、話す楽しさも学べるよう、絵本や音楽遊び、ごっこ遊びを取り入れています。</a:t>
            </a:r>
            <a:endParaRPr lang="ja-JP" altLang="en-US" sz="2800" dirty="0">
              <a:latin typeface="HGP創英角ｺﾞｼｯｸUB" panose="020B0900000000000000" pitchFamily="50" charset="-128"/>
              <a:ea typeface="HGP創英角ｺﾞｼｯｸUB" panose="020B0900000000000000" pitchFamily="50" charset="-128"/>
              <a:cs typeface="+mj-cs"/>
            </a:endParaRPr>
          </a:p>
        </p:txBody>
      </p:sp>
      <p:sp>
        <p:nvSpPr>
          <p:cNvPr id="7" name="四角形: 角を丸くする 6">
            <a:extLst>
              <a:ext uri="{FF2B5EF4-FFF2-40B4-BE49-F238E27FC236}">
                <a16:creationId xmlns:a16="http://schemas.microsoft.com/office/drawing/2014/main" id="{4517CD7D-9C1D-C794-ADB8-31A54A743810}"/>
              </a:ext>
            </a:extLst>
          </p:cNvPr>
          <p:cNvSpPr/>
          <p:nvPr/>
        </p:nvSpPr>
        <p:spPr>
          <a:xfrm>
            <a:off x="3008142" y="194768"/>
            <a:ext cx="1181686" cy="517475"/>
          </a:xfrm>
          <a:prstGeom prst="roundRect">
            <a:avLst/>
          </a:prstGeom>
          <a:solidFill>
            <a:srgbClr val="92D050"/>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創英角ﾎﾟｯﾌﾟ体" panose="040B0A00000000000000" pitchFamily="50" charset="-128"/>
                <a:ea typeface="HGS創英角ﾎﾟｯﾌﾟ体" panose="040B0A00000000000000" pitchFamily="50" charset="-128"/>
              </a:rPr>
              <a:t>放デイ</a:t>
            </a:r>
          </a:p>
        </p:txBody>
      </p:sp>
      <p:sp>
        <p:nvSpPr>
          <p:cNvPr id="8" name="四角形: 角を丸くする 7">
            <a:extLst>
              <a:ext uri="{FF2B5EF4-FFF2-40B4-BE49-F238E27FC236}">
                <a16:creationId xmlns:a16="http://schemas.microsoft.com/office/drawing/2014/main" id="{97E685EC-54CA-8A09-7484-1A8BF9DA27E6}"/>
              </a:ext>
            </a:extLst>
          </p:cNvPr>
          <p:cNvSpPr/>
          <p:nvPr/>
        </p:nvSpPr>
        <p:spPr>
          <a:xfrm>
            <a:off x="3008142" y="1941826"/>
            <a:ext cx="1181686" cy="517475"/>
          </a:xfrm>
          <a:prstGeom prst="roundRect">
            <a:avLst/>
          </a:prstGeom>
          <a:solidFill>
            <a:srgbClr val="FF33CC"/>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S創英角ﾎﾟｯﾌﾟ体" panose="040B0A00000000000000" pitchFamily="50" charset="-128"/>
                <a:ea typeface="HGS創英角ﾎﾟｯﾌﾟ体" panose="040B0A00000000000000" pitchFamily="50" charset="-128"/>
              </a:rPr>
              <a:t>児発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 name="楕円 3">
            <a:extLst>
              <a:ext uri="{FF2B5EF4-FFF2-40B4-BE49-F238E27FC236}">
                <a16:creationId xmlns:a16="http://schemas.microsoft.com/office/drawing/2014/main" id="{24162E5A-4BA9-1B10-D5E3-5C07BFA6835E}"/>
              </a:ext>
            </a:extLst>
          </p:cNvPr>
          <p:cNvSpPr/>
          <p:nvPr/>
        </p:nvSpPr>
        <p:spPr>
          <a:xfrm>
            <a:off x="303482" y="747757"/>
            <a:ext cx="2655859" cy="2388138"/>
          </a:xfrm>
          <a:prstGeom prst="ellipse">
            <a:avLst/>
          </a:prstGeom>
          <a:solidFill>
            <a:srgbClr val="92D050"/>
          </a:solidFill>
          <a:ln>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latin typeface="HGP創英角ﾎﾟｯﾌﾟ体" panose="040B0A00000000000000" pitchFamily="50" charset="-128"/>
                <a:ea typeface="HGP創英角ﾎﾟｯﾌﾟ体" panose="040B0A00000000000000" pitchFamily="50" charset="-128"/>
              </a:rPr>
              <a:t>言語・</a:t>
            </a:r>
            <a:endParaRPr kumimoji="1" lang="en-US" altLang="ja-JP" sz="2800" dirty="0">
              <a:latin typeface="HGP創英角ﾎﾟｯﾌﾟ体" panose="040B0A00000000000000" pitchFamily="50" charset="-128"/>
              <a:ea typeface="HGP創英角ﾎﾟｯﾌﾟ体" panose="040B0A00000000000000" pitchFamily="50" charset="-128"/>
            </a:endParaRPr>
          </a:p>
          <a:p>
            <a:pPr algn="ctr"/>
            <a:r>
              <a:rPr kumimoji="1" lang="ja-JP" altLang="en-US" sz="2800" dirty="0">
                <a:latin typeface="HGP創英角ﾎﾟｯﾌﾟ体" panose="040B0A00000000000000" pitchFamily="50" charset="-128"/>
                <a:ea typeface="HGP創英角ﾎﾟｯﾌﾟ体" panose="040B0A00000000000000" pitchFamily="50" charset="-128"/>
              </a:rPr>
              <a:t>コミュニケーション</a:t>
            </a:r>
          </a:p>
        </p:txBody>
      </p:sp>
    </p:spTree>
    <p:extLst>
      <p:ext uri="{BB962C8B-B14F-4D97-AF65-F5344CB8AC3E}">
        <p14:creationId xmlns:p14="http://schemas.microsoft.com/office/powerpoint/2010/main" val="153562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BB8038-CB8F-0BEC-696C-CD685EF598FB}"/>
              </a:ext>
            </a:extLst>
          </p:cNvPr>
          <p:cNvSpPr>
            <a:spLocks noGrp="1"/>
          </p:cNvSpPr>
          <p:nvPr>
            <p:ph type="title"/>
          </p:nvPr>
        </p:nvSpPr>
        <p:spPr>
          <a:xfrm>
            <a:off x="472440" y="453159"/>
            <a:ext cx="10515601" cy="802494"/>
          </a:xfrm>
        </p:spPr>
        <p:txBody>
          <a:bodyPr>
            <a:normAutofit fontScale="90000"/>
          </a:bodyPr>
          <a:lstStyle/>
          <a:p>
            <a:r>
              <a:rPr lang="ja-JP" altLang="en-US" dirty="0">
                <a:latin typeface="HGP創英角ｺﾞｼｯｸUB" panose="020B0900000000000000" pitchFamily="50" charset="-128"/>
                <a:ea typeface="HGP創英角ｺﾞｼｯｸUB" panose="020B0900000000000000" pitchFamily="50" charset="-128"/>
              </a:rPr>
              <a:t>☆　 連携について</a:t>
            </a: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学校・園・相談員・関係機関</a:t>
            </a:r>
            <a:r>
              <a:rPr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タイトル 1">
            <a:extLst>
              <a:ext uri="{FF2B5EF4-FFF2-40B4-BE49-F238E27FC236}">
                <a16:creationId xmlns:a16="http://schemas.microsoft.com/office/drawing/2014/main" id="{8F90511D-E846-764C-C715-B05B898DCF85}"/>
              </a:ext>
            </a:extLst>
          </p:cNvPr>
          <p:cNvSpPr txBox="1">
            <a:spLocks/>
          </p:cNvSpPr>
          <p:nvPr/>
        </p:nvSpPr>
        <p:spPr>
          <a:xfrm>
            <a:off x="838200" y="22900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p>
        </p:txBody>
      </p:sp>
      <p:sp>
        <p:nvSpPr>
          <p:cNvPr id="5" name="タイトル 1">
            <a:extLst>
              <a:ext uri="{FF2B5EF4-FFF2-40B4-BE49-F238E27FC236}">
                <a16:creationId xmlns:a16="http://schemas.microsoft.com/office/drawing/2014/main" id="{F5FC9A80-A782-3569-1011-B2928763F5B7}"/>
              </a:ext>
            </a:extLst>
          </p:cNvPr>
          <p:cNvSpPr txBox="1">
            <a:spLocks/>
          </p:cNvSpPr>
          <p:nvPr/>
        </p:nvSpPr>
        <p:spPr>
          <a:xfrm>
            <a:off x="886265"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a:p>
        </p:txBody>
      </p:sp>
      <p:sp>
        <p:nvSpPr>
          <p:cNvPr id="4" name="四角形: 角を丸くする 3">
            <a:extLst>
              <a:ext uri="{FF2B5EF4-FFF2-40B4-BE49-F238E27FC236}">
                <a16:creationId xmlns:a16="http://schemas.microsoft.com/office/drawing/2014/main" id="{A8358896-FFA2-20A0-133F-8A80E2F2F066}"/>
              </a:ext>
            </a:extLst>
          </p:cNvPr>
          <p:cNvSpPr/>
          <p:nvPr/>
        </p:nvSpPr>
        <p:spPr>
          <a:xfrm>
            <a:off x="472439" y="4921093"/>
            <a:ext cx="3467243" cy="184584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4800" dirty="0">
                <a:solidFill>
                  <a:schemeClr val="bg1"/>
                </a:solidFill>
                <a:latin typeface="HGP創英角ﾎﾟｯﾌﾟ体" panose="040B0A00000000000000" pitchFamily="50" charset="-128"/>
                <a:ea typeface="HGP創英角ﾎﾟｯﾌﾟ体" panose="040B0A00000000000000" pitchFamily="50" charset="-128"/>
              </a:rPr>
              <a:t>相　談　員</a:t>
            </a:r>
          </a:p>
        </p:txBody>
      </p:sp>
      <p:sp>
        <p:nvSpPr>
          <p:cNvPr id="6" name="四角形: 角を丸くする 5">
            <a:extLst>
              <a:ext uri="{FF2B5EF4-FFF2-40B4-BE49-F238E27FC236}">
                <a16:creationId xmlns:a16="http://schemas.microsoft.com/office/drawing/2014/main" id="{91C6B953-F98B-4EC0-CBC6-E2A4FDE547FE}"/>
              </a:ext>
            </a:extLst>
          </p:cNvPr>
          <p:cNvSpPr/>
          <p:nvPr/>
        </p:nvSpPr>
        <p:spPr>
          <a:xfrm>
            <a:off x="4554415" y="4921093"/>
            <a:ext cx="3179299" cy="184584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6000" dirty="0">
                <a:solidFill>
                  <a:schemeClr val="bg1"/>
                </a:solidFill>
                <a:latin typeface="HGP創英角ﾎﾟｯﾌﾟ体" panose="040B0A00000000000000" pitchFamily="50" charset="-128"/>
                <a:ea typeface="HGP創英角ﾎﾟｯﾌﾟ体" panose="040B0A00000000000000" pitchFamily="50" charset="-128"/>
              </a:rPr>
              <a:t>学校・</a:t>
            </a:r>
            <a:r>
              <a:rPr lang="ja-JP" altLang="en-US" sz="6000" dirty="0">
                <a:solidFill>
                  <a:schemeClr val="bg1"/>
                </a:solidFill>
                <a:latin typeface="HGP創英角ﾎﾟｯﾌﾟ体" panose="040B0A00000000000000" pitchFamily="50" charset="-128"/>
                <a:ea typeface="HGP創英角ﾎﾟｯﾌﾟ体" panose="040B0A00000000000000" pitchFamily="50" charset="-128"/>
              </a:rPr>
              <a:t>園</a:t>
            </a:r>
            <a:endParaRPr kumimoji="1" lang="ja-JP" altLang="en-US" sz="60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7" name="四角形: 角を丸くする 6">
            <a:extLst>
              <a:ext uri="{FF2B5EF4-FFF2-40B4-BE49-F238E27FC236}">
                <a16:creationId xmlns:a16="http://schemas.microsoft.com/office/drawing/2014/main" id="{6D7398AC-747D-46AA-FC4F-17A0D5D20A3D}"/>
              </a:ext>
            </a:extLst>
          </p:cNvPr>
          <p:cNvSpPr/>
          <p:nvPr/>
        </p:nvSpPr>
        <p:spPr>
          <a:xfrm>
            <a:off x="8348446" y="4921093"/>
            <a:ext cx="3492625" cy="184584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4000" dirty="0">
                <a:solidFill>
                  <a:schemeClr val="bg1"/>
                </a:solidFill>
                <a:latin typeface="HGP創英角ﾎﾟｯﾌﾟ体" panose="040B0A00000000000000" pitchFamily="50" charset="-128"/>
                <a:ea typeface="HGP創英角ﾎﾟｯﾌﾟ体" panose="040B0A00000000000000" pitchFamily="50" charset="-128"/>
              </a:rPr>
              <a:t>関　係　機　関</a:t>
            </a:r>
            <a:endParaRPr kumimoji="1" lang="en-US" altLang="ja-JP" sz="4000" dirty="0">
              <a:solidFill>
                <a:schemeClr val="bg1"/>
              </a:solidFill>
              <a:latin typeface="HGP創英角ﾎﾟｯﾌﾟ体" panose="040B0A00000000000000" pitchFamily="50" charset="-128"/>
              <a:ea typeface="HGP創英角ﾎﾟｯﾌﾟ体" panose="040B0A00000000000000" pitchFamily="50" charset="-128"/>
            </a:endParaRPr>
          </a:p>
          <a:p>
            <a:pPr algn="ctr"/>
            <a:r>
              <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rPr>
              <a:t>（他事業所、病院等）</a:t>
            </a:r>
            <a:endParaRPr kumimoji="1" lang="en-US" altLang="ja-JP" sz="2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8" name="楕円 7">
            <a:extLst>
              <a:ext uri="{FF2B5EF4-FFF2-40B4-BE49-F238E27FC236}">
                <a16:creationId xmlns:a16="http://schemas.microsoft.com/office/drawing/2014/main" id="{A72BA431-E99A-7349-AAB9-C56FAAB376B0}"/>
              </a:ext>
            </a:extLst>
          </p:cNvPr>
          <p:cNvSpPr/>
          <p:nvPr/>
        </p:nvSpPr>
        <p:spPr>
          <a:xfrm>
            <a:off x="6545617" y="1454238"/>
            <a:ext cx="4401429" cy="1781474"/>
          </a:xfrm>
          <a:prstGeom prst="ellipse">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path path="circle">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4800" dirty="0">
                <a:latin typeface="HGP創英角ﾎﾟｯﾌﾟ体" panose="040B0A00000000000000" pitchFamily="50" charset="-128"/>
                <a:ea typeface="HGP創英角ﾎﾟｯﾌﾟ体" panose="040B0A00000000000000" pitchFamily="50" charset="-128"/>
              </a:rPr>
              <a:t>ここりす</a:t>
            </a:r>
          </a:p>
        </p:txBody>
      </p:sp>
      <p:sp>
        <p:nvSpPr>
          <p:cNvPr id="9" name="矢印: 左右 8">
            <a:extLst>
              <a:ext uri="{FF2B5EF4-FFF2-40B4-BE49-F238E27FC236}">
                <a16:creationId xmlns:a16="http://schemas.microsoft.com/office/drawing/2014/main" id="{9F6240F6-82A6-18F4-3FAE-7AF5CFFDC0CA}"/>
              </a:ext>
            </a:extLst>
          </p:cNvPr>
          <p:cNvSpPr/>
          <p:nvPr/>
        </p:nvSpPr>
        <p:spPr>
          <a:xfrm rot="19236373">
            <a:off x="2741683" y="3577859"/>
            <a:ext cx="1749834" cy="945214"/>
          </a:xfrm>
          <a:prstGeom prst="leftRightArrow">
            <a:avLst>
              <a:gd name="adj1" fmla="val 24583"/>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左右 9">
            <a:extLst>
              <a:ext uri="{FF2B5EF4-FFF2-40B4-BE49-F238E27FC236}">
                <a16:creationId xmlns:a16="http://schemas.microsoft.com/office/drawing/2014/main" id="{56F92114-CE69-3224-86E0-646C07D627A3}"/>
              </a:ext>
            </a:extLst>
          </p:cNvPr>
          <p:cNvSpPr/>
          <p:nvPr/>
        </p:nvSpPr>
        <p:spPr>
          <a:xfrm rot="16200000">
            <a:off x="5263975" y="3620517"/>
            <a:ext cx="1537432" cy="1025853"/>
          </a:xfrm>
          <a:prstGeom prst="leftRightArrow">
            <a:avLst>
              <a:gd name="adj1" fmla="val 27025"/>
              <a:gd name="adj2" fmla="val 3851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左右 10">
            <a:extLst>
              <a:ext uri="{FF2B5EF4-FFF2-40B4-BE49-F238E27FC236}">
                <a16:creationId xmlns:a16="http://schemas.microsoft.com/office/drawing/2014/main" id="{274EFAE8-6FF8-DA47-25A4-46D336DB447C}"/>
              </a:ext>
            </a:extLst>
          </p:cNvPr>
          <p:cNvSpPr/>
          <p:nvPr/>
        </p:nvSpPr>
        <p:spPr>
          <a:xfrm rot="2336639">
            <a:off x="7749441" y="3681483"/>
            <a:ext cx="1822720" cy="850377"/>
          </a:xfrm>
          <a:prstGeom prst="leftRightArrow">
            <a:avLst>
              <a:gd name="adj1" fmla="val 27855"/>
              <a:gd name="adj2" fmla="val 4824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A38613EC-66E9-2DFA-2172-7B78A9DE6BD5}"/>
              </a:ext>
            </a:extLst>
          </p:cNvPr>
          <p:cNvSpPr/>
          <p:nvPr/>
        </p:nvSpPr>
        <p:spPr>
          <a:xfrm>
            <a:off x="838200" y="1481972"/>
            <a:ext cx="4401429" cy="1781474"/>
          </a:xfrm>
          <a:prstGeom prst="ellipse">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4000" dirty="0">
                <a:latin typeface="HGP創英角ﾎﾟｯﾌﾟ体" panose="040B0A00000000000000" pitchFamily="50" charset="-128"/>
                <a:ea typeface="HGP創英角ﾎﾟｯﾌﾟ体" panose="040B0A00000000000000" pitchFamily="50" charset="-128"/>
              </a:rPr>
              <a:t>ご家族・本人</a:t>
            </a:r>
            <a:endParaRPr kumimoji="1" lang="ja-JP" altLang="en-US" sz="4000" dirty="0">
              <a:latin typeface="HGP創英角ﾎﾟｯﾌﾟ体" panose="040B0A00000000000000" pitchFamily="50" charset="-128"/>
              <a:ea typeface="HGP創英角ﾎﾟｯﾌﾟ体" panose="040B0A00000000000000" pitchFamily="50" charset="-128"/>
            </a:endParaRPr>
          </a:p>
        </p:txBody>
      </p:sp>
      <p:sp>
        <p:nvSpPr>
          <p:cNvPr id="13" name="矢印: 左右 12">
            <a:extLst>
              <a:ext uri="{FF2B5EF4-FFF2-40B4-BE49-F238E27FC236}">
                <a16:creationId xmlns:a16="http://schemas.microsoft.com/office/drawing/2014/main" id="{942A6C95-E02A-1627-6933-0D8EF36C641E}"/>
              </a:ext>
            </a:extLst>
          </p:cNvPr>
          <p:cNvSpPr/>
          <p:nvPr/>
        </p:nvSpPr>
        <p:spPr>
          <a:xfrm>
            <a:off x="5301358" y="1904852"/>
            <a:ext cx="1196194" cy="979673"/>
          </a:xfrm>
          <a:prstGeom prst="leftRightArrow">
            <a:avLst>
              <a:gd name="adj1" fmla="val 27025"/>
              <a:gd name="adj2" fmla="val 3851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937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DE06D904-4A5C-6CFE-836B-396593D9A2FC}"/>
              </a:ext>
            </a:extLst>
          </p:cNvPr>
          <p:cNvSpPr/>
          <p:nvPr/>
        </p:nvSpPr>
        <p:spPr>
          <a:xfrm>
            <a:off x="5845001" y="1299053"/>
            <a:ext cx="6346999" cy="534912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740C2C8-070B-DAD9-6613-ADEA12BD72B2}"/>
              </a:ext>
            </a:extLst>
          </p:cNvPr>
          <p:cNvSpPr/>
          <p:nvPr/>
        </p:nvSpPr>
        <p:spPr>
          <a:xfrm>
            <a:off x="211015" y="1260428"/>
            <a:ext cx="5475882" cy="538774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1BB8038-CB8F-0BEC-696C-CD685EF598FB}"/>
              </a:ext>
            </a:extLst>
          </p:cNvPr>
          <p:cNvSpPr>
            <a:spLocks noGrp="1"/>
          </p:cNvSpPr>
          <p:nvPr>
            <p:ph type="title"/>
          </p:nvPr>
        </p:nvSpPr>
        <p:spPr>
          <a:xfrm>
            <a:off x="211014" y="180651"/>
            <a:ext cx="11465171" cy="725856"/>
          </a:xfrm>
        </p:spPr>
        <p:txBody>
          <a:bodyPr>
            <a:normAutofit fontScale="90000"/>
          </a:bodyPr>
          <a:lstStyle/>
          <a:p>
            <a:r>
              <a:rPr lang="ja-JP" altLang="en-US" dirty="0">
                <a:solidFill>
                  <a:schemeClr val="tx1">
                    <a:lumMod val="75000"/>
                  </a:schemeClr>
                </a:solidFill>
                <a:latin typeface="HGP創英角ｺﾞｼｯｸUB" panose="020B0900000000000000" pitchFamily="50" charset="-128"/>
                <a:ea typeface="HGP創英角ｺﾞｼｯｸUB" panose="020B0900000000000000" pitchFamily="50" charset="-128"/>
              </a:rPr>
              <a:t>☆ </a:t>
            </a:r>
            <a:r>
              <a:rPr lang="ja-JP" altLang="en-US" sz="3600" dirty="0">
                <a:solidFill>
                  <a:schemeClr val="tx1">
                    <a:lumMod val="75000"/>
                  </a:schemeClr>
                </a:solidFill>
                <a:latin typeface="HGP創英角ｺﾞｼｯｸUB" panose="020B0900000000000000" pitchFamily="50" charset="-128"/>
                <a:ea typeface="HGP創英角ｺﾞｼｯｸUB" panose="020B0900000000000000" pitchFamily="50" charset="-128"/>
              </a:rPr>
              <a:t>避難訓練　虐待予防研修　感染症予防研修　職員研修　等</a:t>
            </a:r>
            <a:endParaRPr kumimoji="1" lang="ja-JP" altLang="en-US" dirty="0">
              <a:solidFill>
                <a:schemeClr val="tx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 name="タイトル 1">
            <a:extLst>
              <a:ext uri="{FF2B5EF4-FFF2-40B4-BE49-F238E27FC236}">
                <a16:creationId xmlns:a16="http://schemas.microsoft.com/office/drawing/2014/main" id="{8F90511D-E846-764C-C715-B05B898DCF85}"/>
              </a:ext>
            </a:extLst>
          </p:cNvPr>
          <p:cNvSpPr txBox="1">
            <a:spLocks/>
          </p:cNvSpPr>
          <p:nvPr/>
        </p:nvSpPr>
        <p:spPr>
          <a:xfrm>
            <a:off x="838200" y="22900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p>
        </p:txBody>
      </p:sp>
      <p:sp>
        <p:nvSpPr>
          <p:cNvPr id="5" name="タイトル 1">
            <a:extLst>
              <a:ext uri="{FF2B5EF4-FFF2-40B4-BE49-F238E27FC236}">
                <a16:creationId xmlns:a16="http://schemas.microsoft.com/office/drawing/2014/main" id="{F5FC9A80-A782-3569-1011-B2928763F5B7}"/>
              </a:ext>
            </a:extLst>
          </p:cNvPr>
          <p:cNvSpPr txBox="1">
            <a:spLocks/>
          </p:cNvSpPr>
          <p:nvPr/>
        </p:nvSpPr>
        <p:spPr>
          <a:xfrm>
            <a:off x="886265"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a:p>
        </p:txBody>
      </p:sp>
      <p:sp>
        <p:nvSpPr>
          <p:cNvPr id="13" name="雲 12">
            <a:extLst>
              <a:ext uri="{FF2B5EF4-FFF2-40B4-BE49-F238E27FC236}">
                <a16:creationId xmlns:a16="http://schemas.microsoft.com/office/drawing/2014/main" id="{351612D4-611F-15B3-33F8-3675BE6F83A0}"/>
              </a:ext>
            </a:extLst>
          </p:cNvPr>
          <p:cNvSpPr/>
          <p:nvPr/>
        </p:nvSpPr>
        <p:spPr>
          <a:xfrm>
            <a:off x="9015384" y="1413679"/>
            <a:ext cx="3096759" cy="1379515"/>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latin typeface="HG創英角ﾎﾟｯﾌﾟ体" panose="040B0A09000000000000" pitchFamily="49" charset="-128"/>
                <a:ea typeface="HG創英角ﾎﾟｯﾌﾟ体" panose="040B0A09000000000000" pitchFamily="49" charset="-128"/>
              </a:rPr>
              <a:t>各種マニュアルも</a:t>
            </a:r>
            <a:r>
              <a:rPr kumimoji="1" lang="ja-JP" altLang="en-US" dirty="0">
                <a:latin typeface="HG創英角ﾎﾟｯﾌﾟ体" panose="040B0A09000000000000" pitchFamily="49" charset="-128"/>
                <a:ea typeface="HG創英角ﾎﾟｯﾌﾟ体" panose="040B0A09000000000000" pitchFamily="49" charset="-128"/>
              </a:rPr>
              <a:t>整備しています</a:t>
            </a:r>
            <a:r>
              <a:rPr lang="ja-JP" altLang="en-US" dirty="0">
                <a:latin typeface="HG創英角ﾎﾟｯﾌﾟ体" panose="040B0A09000000000000" pitchFamily="49" charset="-128"/>
                <a:ea typeface="HG創英角ﾎﾟｯﾌﾟ体" panose="040B0A09000000000000" pitchFamily="49" charset="-128"/>
              </a:rPr>
              <a:t>。</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14" name="雲 13">
            <a:extLst>
              <a:ext uri="{FF2B5EF4-FFF2-40B4-BE49-F238E27FC236}">
                <a16:creationId xmlns:a16="http://schemas.microsoft.com/office/drawing/2014/main" id="{6EF8E60D-CCE2-1DFA-562B-5010FDC57113}"/>
              </a:ext>
            </a:extLst>
          </p:cNvPr>
          <p:cNvSpPr/>
          <p:nvPr/>
        </p:nvSpPr>
        <p:spPr>
          <a:xfrm>
            <a:off x="96130" y="897468"/>
            <a:ext cx="5569650" cy="1379515"/>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400" dirty="0">
                <a:latin typeface="HG創英角ﾎﾟｯﾌﾟ体" panose="040B0A09000000000000" pitchFamily="49" charset="-128"/>
                <a:ea typeface="HG創英角ﾎﾟｯﾌﾟ体" panose="040B0A09000000000000" pitchFamily="49" charset="-128"/>
              </a:rPr>
              <a:t>　　避難訓練</a:t>
            </a:r>
            <a:endParaRPr kumimoji="1" lang="en-US" altLang="ja-JP" sz="2400" dirty="0">
              <a:latin typeface="HG創英角ﾎﾟｯﾌﾟ体" panose="040B0A09000000000000" pitchFamily="49" charset="-128"/>
              <a:ea typeface="HG創英角ﾎﾟｯﾌﾟ体" panose="040B0A09000000000000" pitchFamily="49" charset="-128"/>
            </a:endParaRPr>
          </a:p>
          <a:p>
            <a:pPr algn="ctr"/>
            <a:r>
              <a:rPr lang="ja-JP" altLang="en-US" dirty="0">
                <a:latin typeface="HG創英角ﾎﾟｯﾌﾟ体" panose="040B0A09000000000000" pitchFamily="49" charset="-128"/>
                <a:ea typeface="HG創英角ﾎﾟｯﾌﾟ体" panose="040B0A09000000000000" pitchFamily="49" charset="-128"/>
              </a:rPr>
              <a:t>　　（地震・火災・台風・水害・</a:t>
            </a:r>
            <a:endParaRPr lang="en-US" altLang="ja-JP" dirty="0">
              <a:latin typeface="HG創英角ﾎﾟｯﾌﾟ体" panose="040B0A09000000000000" pitchFamily="49" charset="-128"/>
              <a:ea typeface="HG創英角ﾎﾟｯﾌﾟ体" panose="040B0A09000000000000" pitchFamily="49" charset="-128"/>
            </a:endParaRPr>
          </a:p>
          <a:p>
            <a:pPr algn="ctr"/>
            <a:r>
              <a:rPr lang="ja-JP" altLang="en-US" dirty="0">
                <a:latin typeface="HG創英角ﾎﾟｯﾌﾟ体" panose="040B0A09000000000000" pitchFamily="49" charset="-128"/>
                <a:ea typeface="HG創英角ﾎﾟｯﾌﾟ体" panose="040B0A09000000000000" pitchFamily="49" charset="-128"/>
              </a:rPr>
              <a:t>　　　不審者対応等　訓練）</a:t>
            </a:r>
            <a:endParaRPr kumimoji="1" lang="en-US" altLang="ja-JP" dirty="0">
              <a:latin typeface="HG創英角ﾎﾟｯﾌﾟ体" panose="040B0A09000000000000" pitchFamily="49" charset="-128"/>
              <a:ea typeface="HG創英角ﾎﾟｯﾌﾟ体" panose="040B0A09000000000000" pitchFamily="49" charset="-128"/>
            </a:endParaRPr>
          </a:p>
        </p:txBody>
      </p:sp>
      <p:pic>
        <p:nvPicPr>
          <p:cNvPr id="18" name="図 17">
            <a:extLst>
              <a:ext uri="{FF2B5EF4-FFF2-40B4-BE49-F238E27FC236}">
                <a16:creationId xmlns:a16="http://schemas.microsoft.com/office/drawing/2014/main" id="{0A601A74-732A-3234-2865-3303429CED98}"/>
              </a:ext>
            </a:extLst>
          </p:cNvPr>
          <p:cNvPicPr>
            <a:picLocks noChangeAspect="1"/>
          </p:cNvPicPr>
          <p:nvPr/>
        </p:nvPicPr>
        <p:blipFill>
          <a:blip r:embed="rId3">
            <a:extLst>
              <a:ext uri="{28A0092B-C50C-407E-A947-70E740481C1C}">
                <a14:useLocalDpi xmlns:a14="http://schemas.microsoft.com/office/drawing/2010/main" val="0"/>
              </a:ext>
            </a:extLst>
          </a:blip>
          <a:srcRect t="31908" b="15303"/>
          <a:stretch/>
        </p:blipFill>
        <p:spPr>
          <a:xfrm>
            <a:off x="691048" y="2302312"/>
            <a:ext cx="3147982" cy="2054096"/>
          </a:xfrm>
          <a:prstGeom prst="rect">
            <a:avLst/>
          </a:prstGeom>
        </p:spPr>
      </p:pic>
      <p:pic>
        <p:nvPicPr>
          <p:cNvPr id="20" name="図 19">
            <a:extLst>
              <a:ext uri="{FF2B5EF4-FFF2-40B4-BE49-F238E27FC236}">
                <a16:creationId xmlns:a16="http://schemas.microsoft.com/office/drawing/2014/main" id="{FF922AE2-13E0-7FB3-A243-1D48AC2DD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9" y="2133951"/>
            <a:ext cx="3096759" cy="2135328"/>
          </a:xfrm>
          <a:prstGeom prst="rect">
            <a:avLst/>
          </a:prstGeom>
        </p:spPr>
      </p:pic>
      <p:sp>
        <p:nvSpPr>
          <p:cNvPr id="21" name="テキスト ボックス 20">
            <a:extLst>
              <a:ext uri="{FF2B5EF4-FFF2-40B4-BE49-F238E27FC236}">
                <a16:creationId xmlns:a16="http://schemas.microsoft.com/office/drawing/2014/main" id="{F27006CA-BACA-C882-FA45-F65BA96BACBF}"/>
              </a:ext>
            </a:extLst>
          </p:cNvPr>
          <p:cNvSpPr txBox="1"/>
          <p:nvPr/>
        </p:nvSpPr>
        <p:spPr>
          <a:xfrm>
            <a:off x="4095732" y="2932175"/>
            <a:ext cx="1244351" cy="646331"/>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地震・火災</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避難訓練</a:t>
            </a:r>
          </a:p>
        </p:txBody>
      </p:sp>
      <p:sp>
        <p:nvSpPr>
          <p:cNvPr id="22" name="テキスト ボックス 21">
            <a:extLst>
              <a:ext uri="{FF2B5EF4-FFF2-40B4-BE49-F238E27FC236}">
                <a16:creationId xmlns:a16="http://schemas.microsoft.com/office/drawing/2014/main" id="{5FC57DB9-D2CB-7801-59AF-D16A35D345B1}"/>
              </a:ext>
            </a:extLst>
          </p:cNvPr>
          <p:cNvSpPr txBox="1"/>
          <p:nvPr/>
        </p:nvSpPr>
        <p:spPr>
          <a:xfrm>
            <a:off x="728164" y="5179125"/>
            <a:ext cx="1610359" cy="646331"/>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台風・水害等</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避難訓練</a:t>
            </a:r>
          </a:p>
        </p:txBody>
      </p:sp>
      <p:sp>
        <p:nvSpPr>
          <p:cNvPr id="25" name="テキスト ボックス 24">
            <a:extLst>
              <a:ext uri="{FF2B5EF4-FFF2-40B4-BE49-F238E27FC236}">
                <a16:creationId xmlns:a16="http://schemas.microsoft.com/office/drawing/2014/main" id="{7F0EDF42-10BF-5EE9-79B9-2C4D444F2959}"/>
              </a:ext>
            </a:extLst>
          </p:cNvPr>
          <p:cNvSpPr txBox="1"/>
          <p:nvPr/>
        </p:nvSpPr>
        <p:spPr>
          <a:xfrm>
            <a:off x="6664079" y="1480167"/>
            <a:ext cx="2540303" cy="369332"/>
          </a:xfrm>
          <a:prstGeom prst="rect">
            <a:avLst/>
          </a:prstGeom>
          <a:noFill/>
        </p:spPr>
        <p:txBody>
          <a:bodyPr wrap="square" rtlCol="0">
            <a:spAutoFit/>
          </a:bodyPr>
          <a:lstStyle/>
          <a:p>
            <a:r>
              <a:rPr lang="ja-JP" altLang="en-US" dirty="0">
                <a:latin typeface="HGP創英角ｺﾞｼｯｸUB" panose="020B0900000000000000" pitchFamily="50" charset="-128"/>
                <a:ea typeface="HGP創英角ｺﾞｼｯｸUB" panose="020B0900000000000000" pitchFamily="50" charset="-128"/>
              </a:rPr>
              <a:t>感染症予防研修</a:t>
            </a: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28" name="テキスト ボックス 27">
            <a:extLst>
              <a:ext uri="{FF2B5EF4-FFF2-40B4-BE49-F238E27FC236}">
                <a16:creationId xmlns:a16="http://schemas.microsoft.com/office/drawing/2014/main" id="{45EC3423-331D-EA24-D1C1-BF072264D6B5}"/>
              </a:ext>
            </a:extLst>
          </p:cNvPr>
          <p:cNvSpPr txBox="1"/>
          <p:nvPr/>
        </p:nvSpPr>
        <p:spPr>
          <a:xfrm>
            <a:off x="6041874" y="1785404"/>
            <a:ext cx="2704811"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人権研修・虐待</a:t>
            </a:r>
            <a:r>
              <a:rPr lang="ja-JP" altLang="en-US" dirty="0">
                <a:latin typeface="HGP創英角ｺﾞｼｯｸUB" panose="020B0900000000000000" pitchFamily="50" charset="-128"/>
                <a:ea typeface="HGP創英角ｺﾞｼｯｸUB" panose="020B0900000000000000" pitchFamily="50" charset="-128"/>
              </a:rPr>
              <a:t>防止</a:t>
            </a:r>
            <a:r>
              <a:rPr kumimoji="1" lang="ja-JP" altLang="en-US" dirty="0">
                <a:latin typeface="HGP創英角ｺﾞｼｯｸUB" panose="020B0900000000000000" pitchFamily="50" charset="-128"/>
                <a:ea typeface="HGP創英角ｺﾞｼｯｸUB" panose="020B0900000000000000" pitchFamily="50" charset="-128"/>
              </a:rPr>
              <a:t>研修</a:t>
            </a:r>
            <a:endParaRPr kumimoji="1" lang="en-US" altLang="ja-JP" dirty="0">
              <a:latin typeface="HGP創英角ｺﾞｼｯｸUB" panose="020B0900000000000000" pitchFamily="50" charset="-128"/>
              <a:ea typeface="HGP創英角ｺﾞｼｯｸUB" panose="020B0900000000000000" pitchFamily="50" charset="-128"/>
            </a:endParaRPr>
          </a:p>
        </p:txBody>
      </p:sp>
      <p:pic>
        <p:nvPicPr>
          <p:cNvPr id="6" name="図 5">
            <a:extLst>
              <a:ext uri="{FF2B5EF4-FFF2-40B4-BE49-F238E27FC236}">
                <a16:creationId xmlns:a16="http://schemas.microsoft.com/office/drawing/2014/main" id="{BF6D890C-228A-D681-6161-6B27BAFFAB83}"/>
              </a:ext>
            </a:extLst>
          </p:cNvPr>
          <p:cNvPicPr>
            <a:picLocks noChangeAspect="1"/>
          </p:cNvPicPr>
          <p:nvPr/>
        </p:nvPicPr>
        <p:blipFill>
          <a:blip r:embed="rId5">
            <a:extLst>
              <a:ext uri="{28A0092B-C50C-407E-A947-70E740481C1C}">
                <a14:useLocalDpi xmlns:a14="http://schemas.microsoft.com/office/drawing/2010/main" val="0"/>
              </a:ext>
            </a:extLst>
          </a:blip>
          <a:srcRect l="19235" t="1356" r="5570" b="23706"/>
          <a:stretch/>
        </p:blipFill>
        <p:spPr>
          <a:xfrm>
            <a:off x="2417575" y="4440220"/>
            <a:ext cx="3158036" cy="2160505"/>
          </a:xfrm>
          <a:prstGeom prst="rect">
            <a:avLst/>
          </a:prstGeom>
        </p:spPr>
      </p:pic>
      <p:sp>
        <p:nvSpPr>
          <p:cNvPr id="31" name="雲 30">
            <a:extLst>
              <a:ext uri="{FF2B5EF4-FFF2-40B4-BE49-F238E27FC236}">
                <a16:creationId xmlns:a16="http://schemas.microsoft.com/office/drawing/2014/main" id="{97467D0E-AE7A-A405-D2C8-517ECEECB4C4}"/>
              </a:ext>
            </a:extLst>
          </p:cNvPr>
          <p:cNvSpPr/>
          <p:nvPr/>
        </p:nvSpPr>
        <p:spPr>
          <a:xfrm>
            <a:off x="5897913" y="4260303"/>
            <a:ext cx="3645306" cy="2384879"/>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endParaRPr lang="en-US" altLang="ja-JP" sz="2000" dirty="0">
              <a:latin typeface="HG創英角ﾎﾟｯﾌﾟ体" panose="040B0A09000000000000" pitchFamily="49" charset="-128"/>
              <a:ea typeface="HG創英角ﾎﾟｯﾌﾟ体" panose="040B0A09000000000000" pitchFamily="49" charset="-128"/>
            </a:endParaRPr>
          </a:p>
        </p:txBody>
      </p:sp>
      <p:sp>
        <p:nvSpPr>
          <p:cNvPr id="32" name="テキスト ボックス 31">
            <a:extLst>
              <a:ext uri="{FF2B5EF4-FFF2-40B4-BE49-F238E27FC236}">
                <a16:creationId xmlns:a16="http://schemas.microsoft.com/office/drawing/2014/main" id="{7B3AB3D8-D8D5-78F0-F760-5299DAD56BD4}"/>
              </a:ext>
            </a:extLst>
          </p:cNvPr>
          <p:cNvSpPr txBox="1"/>
          <p:nvPr/>
        </p:nvSpPr>
        <p:spPr>
          <a:xfrm>
            <a:off x="6144065" y="4437079"/>
            <a:ext cx="3682236" cy="2031325"/>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・感染症予防研修（年</a:t>
            </a:r>
            <a:r>
              <a:rPr kumimoji="1" lang="en-US" altLang="ja-JP" dirty="0">
                <a:latin typeface="HGP創英角ｺﾞｼｯｸUB" panose="020B0900000000000000" pitchFamily="50" charset="-128"/>
                <a:ea typeface="HGP創英角ｺﾞｼｯｸUB" panose="020B0900000000000000" pitchFamily="50" charset="-128"/>
              </a:rPr>
              <a:t>2</a:t>
            </a:r>
            <a:r>
              <a:rPr kumimoji="1" lang="ja-JP" altLang="en-US" dirty="0">
                <a:latin typeface="HGP創英角ｺﾞｼｯｸUB" panose="020B0900000000000000" pitchFamily="50" charset="-128"/>
                <a:ea typeface="HGP創英角ｺﾞｼｯｸUB" panose="020B0900000000000000" pitchFamily="50" charset="-128"/>
              </a:rPr>
              <a:t>回以上）</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・虐待防止研修（年</a:t>
            </a:r>
            <a:r>
              <a:rPr kumimoji="1" lang="en-US" altLang="ja-JP" dirty="0">
                <a:latin typeface="HGP創英角ｺﾞｼｯｸUB" panose="020B0900000000000000" pitchFamily="50" charset="-128"/>
                <a:ea typeface="HGP創英角ｺﾞｼｯｸUB" panose="020B0900000000000000" pitchFamily="50" charset="-128"/>
              </a:rPr>
              <a:t>2</a:t>
            </a:r>
            <a:r>
              <a:rPr kumimoji="1" lang="ja-JP" altLang="en-US" dirty="0">
                <a:latin typeface="HGP創英角ｺﾞｼｯｸUB" panose="020B0900000000000000" pitchFamily="50" charset="-128"/>
                <a:ea typeface="HGP創英角ｺﾞｼｯｸUB" panose="020B0900000000000000" pitchFamily="50" charset="-128"/>
              </a:rPr>
              <a:t>回以上）</a:t>
            </a:r>
            <a:endParaRPr kumimoji="1"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・身体拘束適正化研修</a:t>
            </a:r>
            <a:endParaRPr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・職員スキルアップ研修</a:t>
            </a:r>
            <a:endParaRPr kumimoji="1"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・拠点施設支援研修</a:t>
            </a:r>
            <a:endParaRPr kumimoji="1"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その他、必要に応じて研修を</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行っています。</a:t>
            </a: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33" name="テキスト ボックス 32">
            <a:extLst>
              <a:ext uri="{FF2B5EF4-FFF2-40B4-BE49-F238E27FC236}">
                <a16:creationId xmlns:a16="http://schemas.microsoft.com/office/drawing/2014/main" id="{19EA3F6E-37E6-0641-5153-22631DD0217D}"/>
              </a:ext>
            </a:extLst>
          </p:cNvPr>
          <p:cNvSpPr txBox="1"/>
          <p:nvPr/>
        </p:nvSpPr>
        <p:spPr>
          <a:xfrm>
            <a:off x="1387358" y="1960318"/>
            <a:ext cx="3004628" cy="369332"/>
          </a:xfrm>
          <a:prstGeom prst="rect">
            <a:avLst/>
          </a:prstGeom>
          <a:noFill/>
        </p:spPr>
        <p:txBody>
          <a:bodyPr wrap="square" rtlCol="0">
            <a:spAutoFit/>
          </a:bodyPr>
          <a:lstStyle/>
          <a:p>
            <a:r>
              <a:rPr lang="ja-JP" altLang="en-US" dirty="0">
                <a:latin typeface="HGP創英角ｺﾞｼｯｸUB" panose="020B0900000000000000" pitchFamily="50" charset="-128"/>
                <a:ea typeface="HGP創英角ｺﾞｼｯｸUB" panose="020B0900000000000000" pitchFamily="50" charset="-128"/>
              </a:rPr>
              <a:t>１～</a:t>
            </a:r>
            <a:r>
              <a:rPr lang="en-US" altLang="ja-JP" dirty="0">
                <a:latin typeface="HGP創英角ｺﾞｼｯｸUB" panose="020B0900000000000000" pitchFamily="50" charset="-128"/>
                <a:ea typeface="HGP創英角ｺﾞｼｯｸUB" panose="020B0900000000000000" pitchFamily="50" charset="-128"/>
              </a:rPr>
              <a:t>2</a:t>
            </a:r>
            <a:r>
              <a:rPr lang="ja-JP" altLang="en-US" dirty="0">
                <a:latin typeface="HGP創英角ｺﾞｼｯｸUB" panose="020B0900000000000000" pitchFamily="50" charset="-128"/>
                <a:ea typeface="HGP創英角ｺﾞｼｯｸUB" panose="020B0900000000000000" pitchFamily="50" charset="-128"/>
              </a:rPr>
              <a:t>ヶ月に</a:t>
            </a:r>
            <a:r>
              <a:rPr lang="en-US" altLang="ja-JP" dirty="0">
                <a:latin typeface="HGP創英角ｺﾞｼｯｸUB" panose="020B0900000000000000" pitchFamily="50" charset="-128"/>
                <a:ea typeface="HGP創英角ｺﾞｼｯｸUB" panose="020B0900000000000000" pitchFamily="50" charset="-128"/>
              </a:rPr>
              <a:t>1</a:t>
            </a:r>
            <a:r>
              <a:rPr lang="ja-JP" altLang="en-US" dirty="0">
                <a:latin typeface="HGP創英角ｺﾞｼｯｸUB" panose="020B0900000000000000" pitchFamily="50" charset="-128"/>
                <a:ea typeface="HGP創英角ｺﾞｼｯｸUB" panose="020B0900000000000000" pitchFamily="50" charset="-128"/>
              </a:rPr>
              <a:t>回行っています。</a:t>
            </a:r>
            <a:endParaRPr kumimoji="1" lang="en-US" altLang="ja-JP" dirty="0">
              <a:latin typeface="HGP創英角ｺﾞｼｯｸUB" panose="020B0900000000000000" pitchFamily="50" charset="-128"/>
              <a:ea typeface="HGP創英角ｺﾞｼｯｸUB" panose="020B0900000000000000" pitchFamily="50" charset="-128"/>
            </a:endParaRPr>
          </a:p>
        </p:txBody>
      </p:sp>
      <p:pic>
        <p:nvPicPr>
          <p:cNvPr id="27" name="図 26">
            <a:extLst>
              <a:ext uri="{FF2B5EF4-FFF2-40B4-BE49-F238E27FC236}">
                <a16:creationId xmlns:a16="http://schemas.microsoft.com/office/drawing/2014/main" id="{BC80C9AF-90F6-9E49-FB44-A6121733236E}"/>
              </a:ext>
            </a:extLst>
          </p:cNvPr>
          <p:cNvPicPr>
            <a:picLocks noChangeAspect="1"/>
          </p:cNvPicPr>
          <p:nvPr/>
        </p:nvPicPr>
        <p:blipFill>
          <a:blip r:embed="rId6">
            <a:extLst>
              <a:ext uri="{28A0092B-C50C-407E-A947-70E740481C1C}">
                <a14:useLocalDpi xmlns:a14="http://schemas.microsoft.com/office/drawing/2010/main" val="0"/>
              </a:ext>
            </a:extLst>
          </a:blip>
          <a:srcRect t="41848"/>
          <a:stretch/>
        </p:blipFill>
        <p:spPr>
          <a:xfrm rot="16200000">
            <a:off x="9458194" y="3178291"/>
            <a:ext cx="2703873" cy="2250334"/>
          </a:xfrm>
          <a:prstGeom prst="rect">
            <a:avLst/>
          </a:prstGeom>
        </p:spPr>
      </p:pic>
    </p:spTree>
    <p:extLst>
      <p:ext uri="{BB962C8B-B14F-4D97-AF65-F5344CB8AC3E}">
        <p14:creationId xmlns:p14="http://schemas.microsoft.com/office/powerpoint/2010/main" val="1635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DF48100-924A-E9DB-A4DE-64773A83E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181" cy="6910959"/>
          </a:xfrm>
          <a:prstGeom prst="rect">
            <a:avLst/>
          </a:prstGeom>
        </p:spPr>
      </p:pic>
      <p:sp>
        <p:nvSpPr>
          <p:cNvPr id="2" name="タイトル 1">
            <a:extLst>
              <a:ext uri="{FF2B5EF4-FFF2-40B4-BE49-F238E27FC236}">
                <a16:creationId xmlns:a16="http://schemas.microsoft.com/office/drawing/2014/main" id="{F1BB8038-CB8F-0BEC-696C-CD685EF598FB}"/>
              </a:ext>
            </a:extLst>
          </p:cNvPr>
          <p:cNvSpPr>
            <a:spLocks noGrp="1"/>
          </p:cNvSpPr>
          <p:nvPr>
            <p:ph type="title"/>
          </p:nvPr>
        </p:nvSpPr>
        <p:spPr>
          <a:xfrm>
            <a:off x="419100" y="333803"/>
            <a:ext cx="11353799" cy="1049235"/>
          </a:xfrm>
        </p:spPr>
        <p:txBody>
          <a:bodyPr>
            <a:normAutofit/>
          </a:bodyPr>
          <a:lstStyle/>
          <a:p>
            <a:r>
              <a:rPr lang="ja-JP" altLang="en-US" dirty="0">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私たちが支援において大事にしている</a:t>
            </a:r>
            <a:r>
              <a:rPr lang="ja-JP" altLang="en-US" dirty="0">
                <a:latin typeface="HGP創英角ｺﾞｼｯｸUB" panose="020B0900000000000000" pitchFamily="50" charset="-128"/>
                <a:ea typeface="HGP創英角ｺﾞｼｯｸUB" panose="020B0900000000000000" pitchFamily="50" charset="-128"/>
              </a:rPr>
              <a:t>こと</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3" name="タイトル 1">
            <a:extLst>
              <a:ext uri="{FF2B5EF4-FFF2-40B4-BE49-F238E27FC236}">
                <a16:creationId xmlns:a16="http://schemas.microsoft.com/office/drawing/2014/main" id="{8F90511D-E846-764C-C715-B05B898DCF85}"/>
              </a:ext>
            </a:extLst>
          </p:cNvPr>
          <p:cNvSpPr txBox="1">
            <a:spLocks/>
          </p:cNvSpPr>
          <p:nvPr/>
        </p:nvSpPr>
        <p:spPr>
          <a:xfrm>
            <a:off x="838200" y="22900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p>
        </p:txBody>
      </p:sp>
      <p:sp>
        <p:nvSpPr>
          <p:cNvPr id="5" name="タイトル 1">
            <a:extLst>
              <a:ext uri="{FF2B5EF4-FFF2-40B4-BE49-F238E27FC236}">
                <a16:creationId xmlns:a16="http://schemas.microsoft.com/office/drawing/2014/main" id="{F5FC9A80-A782-3569-1011-B2928763F5B7}"/>
              </a:ext>
            </a:extLst>
          </p:cNvPr>
          <p:cNvSpPr txBox="1">
            <a:spLocks/>
          </p:cNvSpPr>
          <p:nvPr/>
        </p:nvSpPr>
        <p:spPr>
          <a:xfrm>
            <a:off x="886265"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a:p>
        </p:txBody>
      </p:sp>
      <p:sp>
        <p:nvSpPr>
          <p:cNvPr id="4" name="タイトル 1">
            <a:extLst>
              <a:ext uri="{FF2B5EF4-FFF2-40B4-BE49-F238E27FC236}">
                <a16:creationId xmlns:a16="http://schemas.microsoft.com/office/drawing/2014/main" id="{47F46776-9B54-FD51-BCBC-A0E6305A8274}"/>
              </a:ext>
            </a:extLst>
          </p:cNvPr>
          <p:cNvSpPr txBox="1">
            <a:spLocks/>
          </p:cNvSpPr>
          <p:nvPr/>
        </p:nvSpPr>
        <p:spPr>
          <a:xfrm>
            <a:off x="590843" y="3481959"/>
            <a:ext cx="10531135" cy="3376041"/>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3500" dirty="0">
                <a:solidFill>
                  <a:srgbClr val="FF0000"/>
                </a:solidFill>
                <a:latin typeface="HGP創英角ｺﾞｼｯｸUB" panose="020B0900000000000000" pitchFamily="50" charset="-128"/>
                <a:ea typeface="HGP創英角ｺﾞｼｯｸUB" panose="020B0900000000000000" pitchFamily="50" charset="-128"/>
              </a:rPr>
              <a:t>「ここりす」</a:t>
            </a:r>
            <a:r>
              <a:rPr lang="ja-JP" altLang="en-US" sz="3500" dirty="0">
                <a:latin typeface="HGP創英角ｺﾞｼｯｸUB" panose="020B0900000000000000" pitchFamily="50" charset="-128"/>
                <a:ea typeface="HGP創英角ｺﾞｼｯｸUB" panose="020B0900000000000000" pitchFamily="50" charset="-128"/>
              </a:rPr>
              <a:t>という名前は、</a:t>
            </a:r>
            <a:r>
              <a:rPr lang="ja-JP" altLang="en-US" sz="3500" dirty="0">
                <a:solidFill>
                  <a:srgbClr val="FF0000"/>
                </a:solidFill>
                <a:latin typeface="HGP創英角ｺﾞｼｯｸUB" panose="020B0900000000000000" pitchFamily="50" charset="-128"/>
                <a:ea typeface="HGP創英角ｺﾞｼｯｸUB" panose="020B0900000000000000" pitchFamily="50" charset="-128"/>
              </a:rPr>
              <a:t>「こころ」「コミュニケーション」</a:t>
            </a:r>
            <a:endParaRPr lang="en-US" altLang="ja-JP" sz="35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3500" dirty="0">
                <a:solidFill>
                  <a:srgbClr val="FF0000"/>
                </a:solidFill>
                <a:latin typeface="HGP創英角ｺﾞｼｯｸUB" panose="020B0900000000000000" pitchFamily="50" charset="-128"/>
                <a:ea typeface="HGP創英角ｺﾞｼｯｸUB" panose="020B0900000000000000" pitchFamily="50" charset="-128"/>
              </a:rPr>
              <a:t>「幸せ（</a:t>
            </a:r>
            <a:r>
              <a:rPr lang="en-US" altLang="ja-JP" sz="3500" dirty="0">
                <a:solidFill>
                  <a:srgbClr val="FF0000"/>
                </a:solidFill>
                <a:latin typeface="HGP創英角ｺﾞｼｯｸUB" panose="020B0900000000000000" pitchFamily="50" charset="-128"/>
                <a:ea typeface="HGP創英角ｺﾞｼｯｸUB" panose="020B0900000000000000" pitchFamily="50" charset="-128"/>
              </a:rPr>
              <a:t>Bliss</a:t>
            </a:r>
            <a:r>
              <a:rPr lang="ja-JP" altLang="en-US" sz="35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3500" dirty="0">
                <a:latin typeface="HGP創英角ｺﾞｼｯｸUB" panose="020B0900000000000000" pitchFamily="50" charset="-128"/>
                <a:ea typeface="HGP創英角ｺﾞｼｯｸUB" panose="020B0900000000000000" pitchFamily="50" charset="-128"/>
              </a:rPr>
              <a:t>の３つの文字を合わせたものです。</a:t>
            </a:r>
            <a:endParaRPr lang="en-US" altLang="ja-JP" sz="3500" dirty="0">
              <a:latin typeface="HGP創英角ｺﾞｼｯｸUB" panose="020B0900000000000000" pitchFamily="50" charset="-128"/>
              <a:ea typeface="HGP創英角ｺﾞｼｯｸUB" panose="020B0900000000000000" pitchFamily="50" charset="-128"/>
            </a:endParaRPr>
          </a:p>
          <a:p>
            <a:endParaRPr lang="en-US" altLang="ja-JP" sz="3500" dirty="0">
              <a:latin typeface="HGP創英角ｺﾞｼｯｸUB" panose="020B0900000000000000" pitchFamily="50" charset="-128"/>
              <a:ea typeface="HGP創英角ｺﾞｼｯｸUB" panose="020B0900000000000000" pitchFamily="50" charset="-128"/>
            </a:endParaRPr>
          </a:p>
          <a:p>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500" dirty="0">
                <a:latin typeface="HGP創英角ｺﾞｼｯｸUB" panose="020B0900000000000000" pitchFamily="50" charset="-128"/>
                <a:ea typeface="HGP創英角ｺﾞｼｯｸUB" panose="020B0900000000000000" pitchFamily="50" charset="-128"/>
              </a:rPr>
              <a:t>法人理念である</a:t>
            </a:r>
            <a:endParaRPr lang="en-US" altLang="ja-JP" sz="3500" dirty="0">
              <a:latin typeface="HGP創英角ｺﾞｼｯｸUB" panose="020B0900000000000000" pitchFamily="50" charset="-128"/>
              <a:ea typeface="HGP創英角ｺﾞｼｯｸUB" panose="020B0900000000000000" pitchFamily="50" charset="-128"/>
            </a:endParaRPr>
          </a:p>
          <a:p>
            <a:r>
              <a:rPr lang="ja-JP" altLang="en-US" sz="3500" dirty="0">
                <a:solidFill>
                  <a:srgbClr val="FF0000"/>
                </a:solidFill>
                <a:latin typeface="HGP創英角ｺﾞｼｯｸUB" panose="020B0900000000000000" pitchFamily="50" charset="-128"/>
                <a:ea typeface="HGP創英角ｺﾞｼｯｸUB" panose="020B0900000000000000" pitchFamily="50" charset="-128"/>
              </a:rPr>
              <a:t>「心からのかかわりで、これからの幸せにつなぐ」</a:t>
            </a:r>
            <a:r>
              <a:rPr lang="ja-JP" altLang="en-US" sz="3500" dirty="0">
                <a:latin typeface="HGP創英角ｺﾞｼｯｸUB" panose="020B0900000000000000" pitchFamily="50" charset="-128"/>
                <a:ea typeface="HGP創英角ｺﾞｼｯｸUB" panose="020B0900000000000000" pitchFamily="50" charset="-128"/>
              </a:rPr>
              <a:t>をもとに、</a:t>
            </a:r>
            <a:endParaRPr lang="en-US" altLang="ja-JP" sz="3500" dirty="0">
              <a:latin typeface="HGP創英角ｺﾞｼｯｸUB" panose="020B0900000000000000" pitchFamily="50" charset="-128"/>
              <a:ea typeface="HGP創英角ｺﾞｼｯｸUB" panose="020B0900000000000000" pitchFamily="50" charset="-128"/>
            </a:endParaRPr>
          </a:p>
          <a:p>
            <a:r>
              <a:rPr lang="ja-JP" altLang="en-US" sz="3500" dirty="0">
                <a:latin typeface="HGP創英角ｺﾞｼｯｸUB" panose="020B0900000000000000" pitchFamily="50" charset="-128"/>
                <a:ea typeface="HGP創英角ｺﾞｼｯｸUB" panose="020B0900000000000000" pitchFamily="50" charset="-128"/>
              </a:rPr>
              <a:t>子ども達</a:t>
            </a:r>
            <a:r>
              <a:rPr lang="ja-JP" altLang="en-US" sz="3500">
                <a:latin typeface="HGP創英角ｺﾞｼｯｸUB" panose="020B0900000000000000" pitchFamily="50" charset="-128"/>
                <a:ea typeface="HGP創英角ｺﾞｼｯｸUB" panose="020B0900000000000000" pitchFamily="50" charset="-128"/>
              </a:rPr>
              <a:t>とたくさんかかわりを</a:t>
            </a:r>
            <a:r>
              <a:rPr lang="ja-JP" altLang="en-US" sz="3500" dirty="0">
                <a:latin typeface="HGP創英角ｺﾞｼｯｸUB" panose="020B0900000000000000" pitchFamily="50" charset="-128"/>
                <a:ea typeface="HGP創英角ｺﾞｼｯｸUB" panose="020B0900000000000000" pitchFamily="50" charset="-128"/>
              </a:rPr>
              <a:t>もちながら、何でも話せる深い</a:t>
            </a:r>
            <a:endParaRPr lang="en-US" altLang="ja-JP" sz="3500" dirty="0">
              <a:latin typeface="HGP創英角ｺﾞｼｯｸUB" panose="020B0900000000000000" pitchFamily="50" charset="-128"/>
              <a:ea typeface="HGP創英角ｺﾞｼｯｸUB" panose="020B0900000000000000" pitchFamily="50" charset="-128"/>
            </a:endParaRPr>
          </a:p>
          <a:p>
            <a:r>
              <a:rPr lang="ja-JP" altLang="en-US" sz="3500" dirty="0">
                <a:latin typeface="HGP創英角ｺﾞｼｯｸUB" panose="020B0900000000000000" pitchFamily="50" charset="-128"/>
                <a:ea typeface="HGP創英角ｺﾞｼｯｸUB" panose="020B0900000000000000" pitchFamily="50" charset="-128"/>
              </a:rPr>
              <a:t>信頼関係を築き、保護者の皆様と一緒に子ども達の成長</a:t>
            </a:r>
            <a:endParaRPr lang="en-US" altLang="ja-JP" sz="3500" dirty="0">
              <a:latin typeface="HGP創英角ｺﾞｼｯｸUB" panose="020B0900000000000000" pitchFamily="50" charset="-128"/>
              <a:ea typeface="HGP創英角ｺﾞｼｯｸUB" panose="020B0900000000000000" pitchFamily="50" charset="-128"/>
            </a:endParaRPr>
          </a:p>
          <a:p>
            <a:r>
              <a:rPr lang="ja-JP" altLang="en-US" sz="3500" dirty="0">
                <a:latin typeface="HGP創英角ｺﾞｼｯｸUB" panose="020B0900000000000000" pitchFamily="50" charset="-128"/>
                <a:ea typeface="HGP創英角ｺﾞｼｯｸUB" panose="020B0900000000000000" pitchFamily="50" charset="-128"/>
              </a:rPr>
              <a:t>を見守っていきたいと思っております。</a:t>
            </a:r>
            <a:endParaRPr lang="ja-JP" altLang="en-US" sz="3900" dirty="0">
              <a:latin typeface="HGP創英角ｺﾞｼｯｸUB" panose="020B0900000000000000" pitchFamily="50" charset="-128"/>
              <a:ea typeface="HGP創英角ｺﾞｼｯｸUB" panose="020B0900000000000000" pitchFamily="50" charset="-128"/>
            </a:endParaRPr>
          </a:p>
        </p:txBody>
      </p:sp>
      <p:sp>
        <p:nvSpPr>
          <p:cNvPr id="6" name="楕円 5">
            <a:extLst>
              <a:ext uri="{FF2B5EF4-FFF2-40B4-BE49-F238E27FC236}">
                <a16:creationId xmlns:a16="http://schemas.microsoft.com/office/drawing/2014/main" id="{3A166C5F-E937-CB2F-291D-B6D22494C21D}"/>
              </a:ext>
            </a:extLst>
          </p:cNvPr>
          <p:cNvSpPr/>
          <p:nvPr/>
        </p:nvSpPr>
        <p:spPr>
          <a:xfrm>
            <a:off x="886265" y="1420123"/>
            <a:ext cx="3155815" cy="2061836"/>
          </a:xfrm>
          <a:prstGeom prst="ellipse">
            <a:avLst/>
          </a:prstGeom>
          <a:solidFill>
            <a:srgbClr val="FF33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600" dirty="0">
                <a:latin typeface="HGP創英角ﾎﾟｯﾌﾟ体" panose="040B0A00000000000000" pitchFamily="50" charset="-128"/>
                <a:ea typeface="HGP創英角ﾎﾟｯﾌﾟ体" panose="040B0A00000000000000" pitchFamily="50" charset="-128"/>
              </a:rPr>
              <a:t>心</a:t>
            </a:r>
            <a:endParaRPr kumimoji="1" lang="en-US" altLang="ja-JP" sz="3600" dirty="0">
              <a:latin typeface="HGP創英角ﾎﾟｯﾌﾟ体" panose="040B0A00000000000000" pitchFamily="50" charset="-128"/>
              <a:ea typeface="HGP創英角ﾎﾟｯﾌﾟ体" panose="040B0A00000000000000" pitchFamily="50" charset="-128"/>
            </a:endParaRPr>
          </a:p>
          <a:p>
            <a:pPr algn="ctr"/>
            <a:r>
              <a:rPr kumimoji="1" lang="ja-JP" altLang="en-US" sz="3600" dirty="0">
                <a:latin typeface="HGP創英角ﾎﾟｯﾌﾟ体" panose="040B0A00000000000000" pitchFamily="50" charset="-128"/>
                <a:ea typeface="HGP創英角ﾎﾟｯﾌﾟ体" panose="040B0A00000000000000" pitchFamily="50" charset="-128"/>
              </a:rPr>
              <a:t>（こころ）</a:t>
            </a:r>
          </a:p>
        </p:txBody>
      </p:sp>
      <p:sp>
        <p:nvSpPr>
          <p:cNvPr id="7" name="楕円 6">
            <a:extLst>
              <a:ext uri="{FF2B5EF4-FFF2-40B4-BE49-F238E27FC236}">
                <a16:creationId xmlns:a16="http://schemas.microsoft.com/office/drawing/2014/main" id="{09D1EBB1-E9AD-1326-A9CF-58165E7FAE05}"/>
              </a:ext>
            </a:extLst>
          </p:cNvPr>
          <p:cNvSpPr/>
          <p:nvPr/>
        </p:nvSpPr>
        <p:spPr>
          <a:xfrm>
            <a:off x="4517612" y="1420124"/>
            <a:ext cx="3156775" cy="2061835"/>
          </a:xfrm>
          <a:prstGeom prst="ellipse">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dirty="0">
                <a:latin typeface="HGP創英角ﾎﾟｯﾌﾟ体" panose="040B0A00000000000000" pitchFamily="50" charset="-128"/>
                <a:ea typeface="HGP創英角ﾎﾟｯﾌﾟ体" panose="040B0A00000000000000" pitchFamily="50" charset="-128"/>
              </a:rPr>
              <a:t>コミュニ</a:t>
            </a:r>
            <a:endParaRPr kumimoji="1" lang="en-US" altLang="ja-JP" sz="3600" dirty="0">
              <a:latin typeface="HGP創英角ﾎﾟｯﾌﾟ体" panose="040B0A00000000000000" pitchFamily="50" charset="-128"/>
              <a:ea typeface="HGP創英角ﾎﾟｯﾌﾟ体" panose="040B0A00000000000000" pitchFamily="50" charset="-128"/>
            </a:endParaRPr>
          </a:p>
          <a:p>
            <a:pPr algn="ctr"/>
            <a:r>
              <a:rPr kumimoji="1" lang="ja-JP" altLang="en-US" sz="3600" dirty="0">
                <a:latin typeface="HGP創英角ﾎﾟｯﾌﾟ体" panose="040B0A00000000000000" pitchFamily="50" charset="-128"/>
                <a:ea typeface="HGP創英角ﾎﾟｯﾌﾟ体" panose="040B0A00000000000000" pitchFamily="50" charset="-128"/>
              </a:rPr>
              <a:t>ケーション</a:t>
            </a:r>
          </a:p>
        </p:txBody>
      </p:sp>
      <p:sp>
        <p:nvSpPr>
          <p:cNvPr id="8" name="楕円 7">
            <a:extLst>
              <a:ext uri="{FF2B5EF4-FFF2-40B4-BE49-F238E27FC236}">
                <a16:creationId xmlns:a16="http://schemas.microsoft.com/office/drawing/2014/main" id="{130325F3-58CE-9033-A67A-F2B2E4DD6F03}"/>
              </a:ext>
            </a:extLst>
          </p:cNvPr>
          <p:cNvSpPr/>
          <p:nvPr/>
        </p:nvSpPr>
        <p:spPr>
          <a:xfrm>
            <a:off x="8149919" y="1430299"/>
            <a:ext cx="3156775" cy="2061835"/>
          </a:xfrm>
          <a:prstGeom prst="ellipse">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dirty="0">
                <a:latin typeface="HGP創英角ﾎﾟｯﾌﾟ体" panose="040B0A00000000000000" pitchFamily="50" charset="-128"/>
                <a:ea typeface="HGP創英角ﾎﾟｯﾌﾟ体" panose="040B0A00000000000000" pitchFamily="50" charset="-128"/>
              </a:rPr>
              <a:t>幸せ</a:t>
            </a:r>
            <a:endParaRPr kumimoji="1" lang="en-US" altLang="ja-JP" sz="3600" dirty="0">
              <a:latin typeface="HGP創英角ﾎﾟｯﾌﾟ体" panose="040B0A00000000000000" pitchFamily="50" charset="-128"/>
              <a:ea typeface="HGP創英角ﾎﾟｯﾌﾟ体" panose="040B0A00000000000000" pitchFamily="50" charset="-128"/>
            </a:endParaRPr>
          </a:p>
          <a:p>
            <a:pPr algn="ctr"/>
            <a:r>
              <a:rPr kumimoji="1" lang="ja-JP" altLang="en-US" sz="3600" dirty="0">
                <a:latin typeface="HGP創英角ﾎﾟｯﾌﾟ体" panose="040B0A00000000000000" pitchFamily="50" charset="-128"/>
                <a:ea typeface="HGP創英角ﾎﾟｯﾌﾟ体" panose="040B0A00000000000000" pitchFamily="50" charset="-128"/>
              </a:rPr>
              <a:t>（</a:t>
            </a:r>
            <a:r>
              <a:rPr kumimoji="1" lang="en-US" altLang="ja-JP" sz="3600" dirty="0">
                <a:latin typeface="HGP創英角ﾎﾟｯﾌﾟ体" panose="040B0A00000000000000" pitchFamily="50" charset="-128"/>
                <a:ea typeface="HGP創英角ﾎﾟｯﾌﾟ体" panose="040B0A00000000000000" pitchFamily="50" charset="-128"/>
              </a:rPr>
              <a:t>Bliss</a:t>
            </a:r>
            <a:r>
              <a:rPr kumimoji="1" lang="ja-JP" altLang="en-US" sz="3600" dirty="0">
                <a:latin typeface="HGP創英角ﾎﾟｯﾌﾟ体" panose="040B0A00000000000000" pitchFamily="50" charset="-128"/>
                <a:ea typeface="HGP創英角ﾎﾟｯﾌﾟ体" panose="040B0A00000000000000" pitchFamily="50" charset="-128"/>
              </a:rPr>
              <a:t>）</a:t>
            </a:r>
          </a:p>
        </p:txBody>
      </p:sp>
    </p:spTree>
    <p:extLst>
      <p:ext uri="{BB962C8B-B14F-4D97-AF65-F5344CB8AC3E}">
        <p14:creationId xmlns:p14="http://schemas.microsoft.com/office/powerpoint/2010/main" val="163584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B69CB-785B-03BD-704D-7E6DF67934D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8420199-B692-E749-AE4A-32214F74B6B5}"/>
              </a:ext>
            </a:extLst>
          </p:cNvPr>
          <p:cNvSpPr>
            <a:spLocks noGrp="1"/>
          </p:cNvSpPr>
          <p:nvPr>
            <p:ph type="title"/>
          </p:nvPr>
        </p:nvSpPr>
        <p:spPr>
          <a:xfrm>
            <a:off x="272486" y="130454"/>
            <a:ext cx="9520158" cy="1049235"/>
          </a:xfrm>
        </p:spPr>
        <p:txBody>
          <a:bodyPr>
            <a:normAutofit/>
          </a:bodyPr>
          <a:lstStyle/>
          <a:p>
            <a:r>
              <a:rPr lang="ja-JP" altLang="en-US" sz="4800" dirty="0">
                <a:latin typeface="HGP創英角ｺﾞｼｯｸUB" panose="020B0900000000000000" pitchFamily="50" charset="-128"/>
                <a:ea typeface="HGP創英角ｺﾞｼｯｸUB" panose="020B0900000000000000" pitchFamily="50" charset="-128"/>
              </a:rPr>
              <a:t>☆　 </a:t>
            </a:r>
            <a:r>
              <a:rPr lang="ja-JP" altLang="en-US" dirty="0">
                <a:latin typeface="HGP創英角ｺﾞｼｯｸUB" panose="020B0900000000000000" pitchFamily="50" charset="-128"/>
                <a:ea typeface="HGP創英角ｺﾞｼｯｸUB" panose="020B0900000000000000" pitchFamily="50" charset="-128"/>
              </a:rPr>
              <a:t>療育活動について</a:t>
            </a:r>
            <a:endParaRPr kumimoji="1" lang="ja-JP" altLang="en-US" sz="5400" dirty="0">
              <a:latin typeface="HGP創英角ｺﾞｼｯｸUB" panose="020B0900000000000000" pitchFamily="50" charset="-128"/>
              <a:ea typeface="HGP創英角ｺﾞｼｯｸUB" panose="020B0900000000000000" pitchFamily="50" charset="-128"/>
            </a:endParaRPr>
          </a:p>
        </p:txBody>
      </p:sp>
      <p:sp>
        <p:nvSpPr>
          <p:cNvPr id="5" name="タイトル 1">
            <a:extLst>
              <a:ext uri="{FF2B5EF4-FFF2-40B4-BE49-F238E27FC236}">
                <a16:creationId xmlns:a16="http://schemas.microsoft.com/office/drawing/2014/main" id="{674EE7C1-CC06-3D2A-E6BB-F06B61BEA937}"/>
              </a:ext>
            </a:extLst>
          </p:cNvPr>
          <p:cNvSpPr txBox="1">
            <a:spLocks/>
          </p:cNvSpPr>
          <p:nvPr/>
        </p:nvSpPr>
        <p:spPr>
          <a:xfrm>
            <a:off x="886265"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a:p>
        </p:txBody>
      </p:sp>
      <p:sp>
        <p:nvSpPr>
          <p:cNvPr id="11" name="テキスト ボックス 10">
            <a:extLst>
              <a:ext uri="{FF2B5EF4-FFF2-40B4-BE49-F238E27FC236}">
                <a16:creationId xmlns:a16="http://schemas.microsoft.com/office/drawing/2014/main" id="{9F30D9D2-4454-213E-FDCB-0C9025762858}"/>
              </a:ext>
            </a:extLst>
          </p:cNvPr>
          <p:cNvSpPr txBox="1"/>
          <p:nvPr/>
        </p:nvSpPr>
        <p:spPr>
          <a:xfrm>
            <a:off x="604912" y="1130019"/>
            <a:ext cx="11211950" cy="1569660"/>
          </a:xfrm>
          <a:prstGeom prst="rect">
            <a:avLst/>
          </a:prstGeom>
          <a:noFill/>
        </p:spPr>
        <p:txBody>
          <a:bodyPr wrap="square">
            <a:spAutoFit/>
          </a:bodyPr>
          <a:lstStyle/>
          <a:p>
            <a:r>
              <a:rPr lang="ja-JP" altLang="en-US" sz="2400" b="0" i="0" dirty="0">
                <a:effectLst/>
                <a:latin typeface="HGS創英角ｺﾞｼｯｸUB" panose="020B0900000000000000" pitchFamily="50" charset="-128"/>
                <a:ea typeface="HGS創英角ｺﾞｼｯｸUB" panose="020B0900000000000000" pitchFamily="50" charset="-128"/>
              </a:rPr>
              <a:t>　</a:t>
            </a:r>
            <a:r>
              <a:rPr lang="en-US" altLang="ja-JP" sz="2400" b="0" i="0" dirty="0">
                <a:effectLst/>
                <a:latin typeface="HGS創英角ｺﾞｼｯｸUB" panose="020B0900000000000000" pitchFamily="50" charset="-128"/>
                <a:ea typeface="HGS創英角ｺﾞｼｯｸUB" panose="020B0900000000000000" pitchFamily="50" charset="-128"/>
              </a:rPr>
              <a:t>NPO</a:t>
            </a:r>
            <a:r>
              <a:rPr lang="ja-JP" altLang="en-US" sz="2400" b="0" i="0" dirty="0">
                <a:effectLst/>
                <a:latin typeface="HGS創英角ｺﾞｼｯｸUB" panose="020B0900000000000000" pitchFamily="50" charset="-128"/>
                <a:ea typeface="HGS創英角ｺﾞｼｯｸUB" panose="020B0900000000000000" pitchFamily="50" charset="-128"/>
              </a:rPr>
              <a:t>法人ここりすでは、「児童発達支援」「放課後等デイサービス」での</a:t>
            </a:r>
            <a:r>
              <a:rPr lang="ja-JP" altLang="en-US" sz="2400" dirty="0">
                <a:latin typeface="HGS創英角ｺﾞｼｯｸUB" panose="020B0900000000000000" pitchFamily="50" charset="-128"/>
                <a:ea typeface="HGS創英角ｺﾞｼｯｸUB" panose="020B0900000000000000" pitchFamily="50" charset="-128"/>
              </a:rPr>
              <a:t>療育において</a:t>
            </a:r>
            <a:r>
              <a:rPr lang="ja-JP" altLang="en-US" sz="2400" b="0" i="0" dirty="0">
                <a:effectLst/>
                <a:latin typeface="HGS創英角ｺﾞｼｯｸUB" panose="020B0900000000000000" pitchFamily="50" charset="-128"/>
                <a:ea typeface="HGS創英角ｺﾞｼｯｸUB" panose="020B0900000000000000" pitchFamily="50" charset="-128"/>
              </a:rPr>
              <a:t>、</a:t>
            </a:r>
            <a:r>
              <a:rPr lang="ja-JP" altLang="en-US" sz="2400" b="1" i="0" dirty="0">
                <a:solidFill>
                  <a:srgbClr val="FF0000"/>
                </a:solidFill>
                <a:effectLst/>
                <a:latin typeface="HGS創英角ｺﾞｼｯｸUB" panose="020B0900000000000000" pitchFamily="50" charset="-128"/>
                <a:ea typeface="HGS創英角ｺﾞｼｯｸUB" panose="020B0900000000000000" pitchFamily="50" charset="-128"/>
              </a:rPr>
              <a:t>「</a:t>
            </a:r>
            <a:r>
              <a:rPr lang="en-US" altLang="ja-JP" sz="2400" b="1" i="0" dirty="0">
                <a:solidFill>
                  <a:srgbClr val="FF0000"/>
                </a:solidFill>
                <a:effectLst/>
                <a:latin typeface="HGS創英角ｺﾞｼｯｸUB" panose="020B0900000000000000" pitchFamily="50" charset="-128"/>
                <a:ea typeface="HGS創英角ｺﾞｼｯｸUB" panose="020B0900000000000000" pitchFamily="50" charset="-128"/>
              </a:rPr>
              <a:t>5</a:t>
            </a:r>
            <a:r>
              <a:rPr lang="ja-JP" altLang="en-US" sz="2400" b="1" i="0" dirty="0">
                <a:solidFill>
                  <a:srgbClr val="FF0000"/>
                </a:solidFill>
                <a:effectLst/>
                <a:latin typeface="HGS創英角ｺﾞｼｯｸUB" panose="020B0900000000000000" pitchFamily="50" charset="-128"/>
                <a:ea typeface="HGS創英角ｺﾞｼｯｸUB" panose="020B0900000000000000" pitchFamily="50" charset="-128"/>
              </a:rPr>
              <a:t>領域」</a:t>
            </a:r>
            <a:r>
              <a:rPr lang="ja-JP" altLang="en-US" sz="2400" b="0" i="0" dirty="0">
                <a:effectLst/>
                <a:latin typeface="HGS創英角ｺﾞｼｯｸUB" panose="020B0900000000000000" pitchFamily="50" charset="-128"/>
                <a:ea typeface="HGS創英角ｺﾞｼｯｸUB" panose="020B0900000000000000" pitchFamily="50" charset="-128"/>
              </a:rPr>
              <a:t>全て含めた総合的な支援を行っております。事業所の個別支援計画等において</a:t>
            </a:r>
            <a:r>
              <a:rPr lang="en-US" altLang="ja-JP" sz="2400" b="0" i="0" dirty="0">
                <a:effectLst/>
                <a:latin typeface="HGS創英角ｺﾞｼｯｸUB" panose="020B0900000000000000" pitchFamily="50" charset="-128"/>
                <a:ea typeface="HGS創英角ｺﾞｼｯｸUB" panose="020B0900000000000000" pitchFamily="50" charset="-128"/>
              </a:rPr>
              <a:t>5</a:t>
            </a:r>
            <a:r>
              <a:rPr lang="ja-JP" altLang="en-US" sz="2400" b="0" i="0" dirty="0">
                <a:effectLst/>
                <a:latin typeface="HGS創英角ｺﾞｼｯｸUB" panose="020B0900000000000000" pitchFamily="50" charset="-128"/>
                <a:ea typeface="HGS創英角ｺﾞｼｯｸUB" panose="020B0900000000000000" pitchFamily="50" charset="-128"/>
              </a:rPr>
              <a:t>領域とのつながりを明確化した上で支援を提供させていただいております。</a:t>
            </a:r>
            <a:endParaRPr lang="en-US" altLang="ja-JP" sz="2400" b="0" i="0" dirty="0">
              <a:effectLst/>
              <a:latin typeface="HGS創英角ｺﾞｼｯｸUB" panose="020B0900000000000000" pitchFamily="50" charset="-128"/>
              <a:ea typeface="HGS創英角ｺﾞｼｯｸUB" panose="020B0900000000000000" pitchFamily="50" charset="-128"/>
            </a:endParaRPr>
          </a:p>
        </p:txBody>
      </p:sp>
      <p:sp>
        <p:nvSpPr>
          <p:cNvPr id="3" name="楕円 2">
            <a:extLst>
              <a:ext uri="{FF2B5EF4-FFF2-40B4-BE49-F238E27FC236}">
                <a16:creationId xmlns:a16="http://schemas.microsoft.com/office/drawing/2014/main" id="{BF364783-B4B3-B2DB-4309-0DA06C8E7281}"/>
              </a:ext>
            </a:extLst>
          </p:cNvPr>
          <p:cNvSpPr/>
          <p:nvPr/>
        </p:nvSpPr>
        <p:spPr>
          <a:xfrm>
            <a:off x="15635" y="2699679"/>
            <a:ext cx="2963800" cy="2824957"/>
          </a:xfrm>
          <a:prstGeom prst="ellipse">
            <a:avLst/>
          </a:prstGeom>
          <a:solidFill>
            <a:srgbClr val="00B0F0"/>
          </a:solidFill>
          <a:ln>
            <a:solidFill>
              <a:srgbClr val="0070C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2800" dirty="0">
                <a:latin typeface="HGP創英角ｺﾞｼｯｸUB" panose="020B0900000000000000" pitchFamily="50" charset="-128"/>
                <a:ea typeface="HGP創英角ｺﾞｼｯｸUB" panose="020B0900000000000000" pitchFamily="50" charset="-128"/>
              </a:rPr>
              <a:t>健康・生活</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endParaRPr kumimoji="1" lang="en-US" altLang="ja-JP" sz="3600" dirty="0">
              <a:latin typeface="HGP創英角ｺﾞｼｯｸUB" panose="020B0900000000000000" pitchFamily="50" charset="-128"/>
              <a:ea typeface="HGP創英角ｺﾞｼｯｸUB" panose="020B0900000000000000" pitchFamily="50" charset="-128"/>
            </a:endParaRPr>
          </a:p>
          <a:p>
            <a:pPr algn="ctr"/>
            <a:endParaRPr kumimoji="1" lang="en-US" altLang="ja-JP" sz="3600" dirty="0">
              <a:latin typeface="HGP創英角ｺﾞｼｯｸUB" panose="020B0900000000000000" pitchFamily="50" charset="-128"/>
              <a:ea typeface="HGP創英角ｺﾞｼｯｸUB" panose="020B0900000000000000" pitchFamily="50" charset="-128"/>
            </a:endParaRPr>
          </a:p>
          <a:p>
            <a:pPr algn="ctr"/>
            <a:endParaRPr kumimoji="1" lang="en-US" altLang="ja-JP" sz="3600" dirty="0">
              <a:latin typeface="HGP創英角ｺﾞｼｯｸUB" panose="020B0900000000000000" pitchFamily="50" charset="-128"/>
              <a:ea typeface="HGP創英角ｺﾞｼｯｸUB" panose="020B0900000000000000" pitchFamily="50" charset="-128"/>
            </a:endParaRPr>
          </a:p>
          <a:p>
            <a:pPr algn="ctr"/>
            <a:endParaRPr kumimoji="1" lang="ja-JP" altLang="en-US" sz="36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87CCDCD8-144A-B78B-65DC-F3567F3FCA82}"/>
              </a:ext>
            </a:extLst>
          </p:cNvPr>
          <p:cNvSpPr txBox="1"/>
          <p:nvPr/>
        </p:nvSpPr>
        <p:spPr>
          <a:xfrm>
            <a:off x="435880" y="3611812"/>
            <a:ext cx="2123309" cy="400110"/>
          </a:xfrm>
          <a:prstGeom prst="rect">
            <a:avLst/>
          </a:prstGeom>
          <a:noFill/>
        </p:spPr>
        <p:txBody>
          <a:bodyPr wrap="square" rtlCol="0">
            <a:spAutoFit/>
          </a:bodyPr>
          <a:lstStyle/>
          <a:p>
            <a:pPr algn="ctr"/>
            <a:r>
              <a:rPr lang="ja-JP" altLang="en-US" sz="2000" dirty="0">
                <a:solidFill>
                  <a:schemeClr val="bg1">
                    <a:lumMod val="95000"/>
                  </a:schemeClr>
                </a:solidFill>
                <a:latin typeface="HGP創英角ｺﾞｼｯｸUB" panose="020B0900000000000000" pitchFamily="50" charset="-128"/>
                <a:ea typeface="HGP創英角ｺﾞｼｯｸUB" panose="020B0900000000000000" pitchFamily="50" charset="-128"/>
              </a:rPr>
              <a:t>［主な活動内容］</a:t>
            </a:r>
            <a:endParaRPr lang="en-US" altLang="ja-JP" sz="20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EBCBDD0C-720A-F7D1-A27F-4BCB2E7989E0}"/>
              </a:ext>
            </a:extLst>
          </p:cNvPr>
          <p:cNvSpPr txBox="1"/>
          <p:nvPr/>
        </p:nvSpPr>
        <p:spPr>
          <a:xfrm>
            <a:off x="85142" y="4040655"/>
            <a:ext cx="2848380" cy="830997"/>
          </a:xfrm>
          <a:prstGeom prst="rect">
            <a:avLst/>
          </a:prstGeom>
          <a:noFill/>
        </p:spPr>
        <p:txBody>
          <a:bodyPr wrap="square" rtlCol="0">
            <a:spAutoFit/>
          </a:bodyPr>
          <a:lstStyle/>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・お菓子作り等の食育活動</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・身辺自立に向けた取り組み</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・環境設定（構造化）</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70B67A47-D746-C72F-6448-35B7F062D43C}"/>
              </a:ext>
            </a:extLst>
          </p:cNvPr>
          <p:cNvSpPr/>
          <p:nvPr/>
        </p:nvSpPr>
        <p:spPr>
          <a:xfrm>
            <a:off x="2320272" y="3996342"/>
            <a:ext cx="2963800" cy="2824958"/>
          </a:xfrm>
          <a:prstGeom prst="ellipse">
            <a:avLst/>
          </a:prstGeom>
          <a:solidFill>
            <a:srgbClr val="FF6699"/>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tLang="ja-JP" sz="2800" dirty="0">
              <a:latin typeface="HGP創英角ｺﾞｼｯｸUB" panose="020B0900000000000000" pitchFamily="50" charset="-128"/>
              <a:ea typeface="HGP創英角ｺﾞｼｯｸUB" panose="020B0900000000000000" pitchFamily="50" charset="-128"/>
            </a:endParaRPr>
          </a:p>
          <a:p>
            <a:pPr algn="ctr"/>
            <a:r>
              <a:rPr lang="ja-JP" altLang="en-US" sz="2800" dirty="0">
                <a:latin typeface="HGP創英角ｺﾞｼｯｸUB" panose="020B0900000000000000" pitchFamily="50" charset="-128"/>
                <a:ea typeface="HGP創英角ｺﾞｼｯｸUB" panose="020B0900000000000000" pitchFamily="50" charset="-128"/>
              </a:rPr>
              <a:t>運動・感覚</a:t>
            </a:r>
            <a:endParaRPr lang="en-US" altLang="ja-JP" sz="2800" dirty="0">
              <a:latin typeface="HGP創英角ｺﾞｼｯｸUB" panose="020B0900000000000000" pitchFamily="50" charset="-128"/>
              <a:ea typeface="HGP創英角ｺﾞｼｯｸUB" panose="020B0900000000000000" pitchFamily="50" charset="-128"/>
            </a:endParaRPr>
          </a:p>
          <a:p>
            <a:pPr algn="ctr"/>
            <a:endParaRPr lang="en-US" altLang="ja-JP" sz="3600" dirty="0">
              <a:latin typeface="HGP創英角ｺﾞｼｯｸUB" panose="020B0900000000000000" pitchFamily="50" charset="-128"/>
              <a:ea typeface="HGP創英角ｺﾞｼｯｸUB" panose="020B0900000000000000" pitchFamily="50" charset="-128"/>
            </a:endParaRPr>
          </a:p>
          <a:p>
            <a:pPr algn="ctr"/>
            <a:endParaRPr lang="en-US" altLang="ja-JP" sz="3600" dirty="0">
              <a:latin typeface="HGP創英角ｺﾞｼｯｸUB" panose="020B0900000000000000" pitchFamily="50" charset="-128"/>
              <a:ea typeface="HGP創英角ｺﾞｼｯｸUB" panose="020B0900000000000000" pitchFamily="50" charset="-128"/>
            </a:endParaRPr>
          </a:p>
          <a:p>
            <a:pPr algn="ctr"/>
            <a:endParaRPr kumimoji="1" lang="en-US" altLang="ja-JP" sz="3600" dirty="0">
              <a:latin typeface="HGP創英角ｺﾞｼｯｸUB" panose="020B0900000000000000" pitchFamily="50" charset="-128"/>
              <a:ea typeface="HGP創英角ｺﾞｼｯｸUB" panose="020B0900000000000000" pitchFamily="50" charset="-128"/>
            </a:endParaRPr>
          </a:p>
          <a:p>
            <a:pPr algn="ctr"/>
            <a:endParaRPr kumimoji="1" lang="ja-JP" altLang="en-US" sz="360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a:extLst>
              <a:ext uri="{FF2B5EF4-FFF2-40B4-BE49-F238E27FC236}">
                <a16:creationId xmlns:a16="http://schemas.microsoft.com/office/drawing/2014/main" id="{294141AB-BE95-6CC0-CC89-E35C60485998}"/>
              </a:ext>
            </a:extLst>
          </p:cNvPr>
          <p:cNvSpPr txBox="1"/>
          <p:nvPr/>
        </p:nvSpPr>
        <p:spPr>
          <a:xfrm>
            <a:off x="2863145" y="4854090"/>
            <a:ext cx="2065609" cy="400110"/>
          </a:xfrm>
          <a:prstGeom prst="rect">
            <a:avLst/>
          </a:prstGeom>
          <a:noFill/>
        </p:spPr>
        <p:txBody>
          <a:bodyPr wrap="square" rtlCol="0">
            <a:spAutoFit/>
          </a:bodyPr>
          <a:lstStyle/>
          <a:p>
            <a:pPr algn="ctr"/>
            <a:r>
              <a:rPr lang="ja-JP" altLang="en-US" sz="2000" dirty="0">
                <a:solidFill>
                  <a:schemeClr val="bg1">
                    <a:lumMod val="95000"/>
                  </a:schemeClr>
                </a:solidFill>
                <a:latin typeface="HGP創英角ｺﾞｼｯｸUB" panose="020B0900000000000000" pitchFamily="50" charset="-128"/>
                <a:ea typeface="HGP創英角ｺﾞｼｯｸUB" panose="020B0900000000000000" pitchFamily="50" charset="-128"/>
              </a:rPr>
              <a:t>［主な活動内容］</a:t>
            </a:r>
            <a:endParaRPr lang="en-US" altLang="ja-JP" sz="20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id="{5F6207A2-C86C-8316-2906-B44B6980A8FC}"/>
              </a:ext>
            </a:extLst>
          </p:cNvPr>
          <p:cNvSpPr txBox="1"/>
          <p:nvPr/>
        </p:nvSpPr>
        <p:spPr>
          <a:xfrm>
            <a:off x="2680280" y="5289660"/>
            <a:ext cx="3912522" cy="1323439"/>
          </a:xfrm>
          <a:prstGeom prst="rect">
            <a:avLst/>
          </a:prstGeom>
          <a:noFill/>
        </p:spPr>
        <p:txBody>
          <a:bodyPr wrap="square" rtlCol="0">
            <a:spAutoFit/>
          </a:bodyPr>
          <a:lstStyle/>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・体操・ダンス・スポーツ等</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 運動活動</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・各感覚を刺激する感覚遊び</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・感覚過敏への配慮・</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 環境設定</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p:txBody>
      </p:sp>
      <p:sp>
        <p:nvSpPr>
          <p:cNvPr id="16" name="楕円 15">
            <a:extLst>
              <a:ext uri="{FF2B5EF4-FFF2-40B4-BE49-F238E27FC236}">
                <a16:creationId xmlns:a16="http://schemas.microsoft.com/office/drawing/2014/main" id="{883CAEA9-05CF-9AB8-AAAF-FAC4AEF16D6B}"/>
              </a:ext>
            </a:extLst>
          </p:cNvPr>
          <p:cNvSpPr/>
          <p:nvPr/>
        </p:nvSpPr>
        <p:spPr>
          <a:xfrm>
            <a:off x="4661552" y="2699679"/>
            <a:ext cx="2963801" cy="2824957"/>
          </a:xfrm>
          <a:prstGeom prst="ellipse">
            <a:avLst/>
          </a:prstGeom>
          <a:solidFill>
            <a:schemeClr val="accent4">
              <a:lumMod val="75000"/>
            </a:schemeClr>
          </a:solidFill>
          <a:ln>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tLang="ja-JP" sz="2800" dirty="0">
              <a:latin typeface="HGP創英角ｺﾞｼｯｸUB" panose="020B0900000000000000" pitchFamily="50" charset="-128"/>
              <a:ea typeface="HGP創英角ｺﾞｼｯｸUB" panose="020B0900000000000000" pitchFamily="50" charset="-128"/>
            </a:endParaRPr>
          </a:p>
          <a:p>
            <a:pPr algn="ctr"/>
            <a:r>
              <a:rPr lang="ja-JP" altLang="en-US" sz="2800" dirty="0">
                <a:latin typeface="HGP創英角ｺﾞｼｯｸUB" panose="020B0900000000000000" pitchFamily="50" charset="-128"/>
                <a:ea typeface="HGP創英角ｺﾞｼｯｸUB" panose="020B0900000000000000" pitchFamily="50" charset="-128"/>
              </a:rPr>
              <a:t>認知・行動</a:t>
            </a:r>
            <a:endParaRPr lang="en-US" altLang="ja-JP" sz="2800" dirty="0">
              <a:latin typeface="HGP創英角ｺﾞｼｯｸUB" panose="020B0900000000000000" pitchFamily="50" charset="-128"/>
              <a:ea typeface="HGP創英角ｺﾞｼｯｸUB" panose="020B0900000000000000" pitchFamily="50" charset="-128"/>
            </a:endParaRPr>
          </a:p>
          <a:p>
            <a:pPr algn="ctr"/>
            <a:endParaRPr lang="en-US" altLang="ja-JP" sz="3600" dirty="0">
              <a:latin typeface="HGP創英角ｺﾞｼｯｸUB" panose="020B0900000000000000" pitchFamily="50" charset="-128"/>
              <a:ea typeface="HGP創英角ｺﾞｼｯｸUB" panose="020B0900000000000000" pitchFamily="50" charset="-128"/>
            </a:endParaRPr>
          </a:p>
          <a:p>
            <a:pPr algn="ctr"/>
            <a:endParaRPr lang="en-US" altLang="ja-JP" sz="3600" dirty="0">
              <a:latin typeface="HGP創英角ｺﾞｼｯｸUB" panose="020B0900000000000000" pitchFamily="50" charset="-128"/>
              <a:ea typeface="HGP創英角ｺﾞｼｯｸUB" panose="020B0900000000000000" pitchFamily="50" charset="-128"/>
            </a:endParaRPr>
          </a:p>
          <a:p>
            <a:pPr algn="ctr"/>
            <a:endParaRPr kumimoji="1" lang="en-US" altLang="ja-JP" sz="3600" dirty="0">
              <a:latin typeface="HGP創英角ｺﾞｼｯｸUB" panose="020B0900000000000000" pitchFamily="50" charset="-128"/>
              <a:ea typeface="HGP創英角ｺﾞｼｯｸUB" panose="020B0900000000000000" pitchFamily="50" charset="-128"/>
            </a:endParaRPr>
          </a:p>
          <a:p>
            <a:pPr algn="ctr"/>
            <a:endParaRPr kumimoji="1" lang="ja-JP" altLang="en-US" sz="36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784E5039-AC5C-1855-EE71-8D629E5B65AC}"/>
              </a:ext>
            </a:extLst>
          </p:cNvPr>
          <p:cNvSpPr txBox="1"/>
          <p:nvPr/>
        </p:nvSpPr>
        <p:spPr>
          <a:xfrm>
            <a:off x="5178082" y="3604022"/>
            <a:ext cx="2065609" cy="400110"/>
          </a:xfrm>
          <a:prstGeom prst="rect">
            <a:avLst/>
          </a:prstGeom>
          <a:noFill/>
        </p:spPr>
        <p:txBody>
          <a:bodyPr wrap="square" rtlCol="0">
            <a:spAutoFit/>
          </a:bodyPr>
          <a:lstStyle/>
          <a:p>
            <a:pPr algn="ctr"/>
            <a:r>
              <a:rPr lang="ja-JP" altLang="en-US" sz="2000" dirty="0">
                <a:solidFill>
                  <a:schemeClr val="bg1">
                    <a:lumMod val="95000"/>
                  </a:schemeClr>
                </a:solidFill>
                <a:latin typeface="HGP創英角ｺﾞｼｯｸUB" panose="020B0900000000000000" pitchFamily="50" charset="-128"/>
                <a:ea typeface="HGP創英角ｺﾞｼｯｸUB" panose="020B0900000000000000" pitchFamily="50" charset="-128"/>
              </a:rPr>
              <a:t>［主な活動内容］</a:t>
            </a:r>
            <a:endParaRPr lang="en-US" altLang="ja-JP" sz="20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p:txBody>
      </p:sp>
      <p:sp>
        <p:nvSpPr>
          <p:cNvPr id="18" name="テキスト ボックス 17">
            <a:extLst>
              <a:ext uri="{FF2B5EF4-FFF2-40B4-BE49-F238E27FC236}">
                <a16:creationId xmlns:a16="http://schemas.microsoft.com/office/drawing/2014/main" id="{DB2FDBA3-E0A7-41A1-0BE3-76FC1C098D88}"/>
              </a:ext>
            </a:extLst>
          </p:cNvPr>
          <p:cNvSpPr txBox="1"/>
          <p:nvPr/>
        </p:nvSpPr>
        <p:spPr>
          <a:xfrm>
            <a:off x="4787077" y="4062055"/>
            <a:ext cx="3444755" cy="861774"/>
          </a:xfrm>
          <a:prstGeom prst="rect">
            <a:avLst/>
          </a:prstGeom>
          <a:noFill/>
        </p:spPr>
        <p:txBody>
          <a:bodyPr wrap="square" rtlCol="0">
            <a:spAutoFit/>
          </a:bodyPr>
          <a:lstStyle/>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・ブロック等を使った創作活動</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・ビジョントレーニング</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・数字や色のマッチング等</a:t>
            </a:r>
            <a:endParaRPr lang="en-US" altLang="ja-JP" sz="12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p:txBody>
      </p:sp>
      <p:sp>
        <p:nvSpPr>
          <p:cNvPr id="19" name="楕円 18">
            <a:extLst>
              <a:ext uri="{FF2B5EF4-FFF2-40B4-BE49-F238E27FC236}">
                <a16:creationId xmlns:a16="http://schemas.microsoft.com/office/drawing/2014/main" id="{7FEEEAA8-C7F2-0297-2E85-C4A72E6CB98E}"/>
              </a:ext>
            </a:extLst>
          </p:cNvPr>
          <p:cNvSpPr/>
          <p:nvPr/>
        </p:nvSpPr>
        <p:spPr>
          <a:xfrm>
            <a:off x="6995587" y="3998990"/>
            <a:ext cx="2960838" cy="2824958"/>
          </a:xfrm>
          <a:prstGeom prst="ellipse">
            <a:avLst/>
          </a:prstGeom>
          <a:solidFill>
            <a:srgbClr val="00B050"/>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000" dirty="0">
                <a:latin typeface="HGP創英角ｺﾞｼｯｸUB" panose="020B0900000000000000" pitchFamily="50" charset="-128"/>
                <a:ea typeface="HGP創英角ｺﾞｼｯｸUB" panose="020B0900000000000000" pitchFamily="50" charset="-128"/>
              </a:rPr>
              <a:t>人間関係・</a:t>
            </a:r>
            <a:endParaRPr lang="en-US" altLang="ja-JP" sz="2000" dirty="0">
              <a:latin typeface="HGP創英角ｺﾞｼｯｸUB" panose="020B0900000000000000" pitchFamily="50" charset="-128"/>
              <a:ea typeface="HGP創英角ｺﾞｼｯｸUB" panose="020B0900000000000000" pitchFamily="50" charset="-128"/>
            </a:endParaRPr>
          </a:p>
          <a:p>
            <a:pPr algn="ctr"/>
            <a:r>
              <a:rPr kumimoji="1" lang="ja-JP" altLang="en-US" sz="2000" dirty="0">
                <a:latin typeface="HGP創英角ｺﾞｼｯｸUB" panose="020B0900000000000000" pitchFamily="50" charset="-128"/>
                <a:ea typeface="HGP創英角ｺﾞｼｯｸUB" panose="020B0900000000000000" pitchFamily="50" charset="-128"/>
              </a:rPr>
              <a:t>社会性</a:t>
            </a:r>
            <a:endParaRPr kumimoji="1" lang="en-US" altLang="ja-JP" sz="2000" dirty="0">
              <a:latin typeface="HGP創英角ｺﾞｼｯｸUB" panose="020B0900000000000000" pitchFamily="50" charset="-128"/>
              <a:ea typeface="HGP創英角ｺﾞｼｯｸUB" panose="020B0900000000000000" pitchFamily="50" charset="-128"/>
            </a:endParaRPr>
          </a:p>
          <a:p>
            <a:pPr algn="ctr"/>
            <a:endParaRPr kumimoji="1" lang="en-US" altLang="ja-JP" sz="2600" dirty="0">
              <a:latin typeface="HGP創英角ｺﾞｼｯｸUB" panose="020B0900000000000000" pitchFamily="50" charset="-128"/>
              <a:ea typeface="HGP創英角ｺﾞｼｯｸUB" panose="020B0900000000000000" pitchFamily="50" charset="-128"/>
            </a:endParaRPr>
          </a:p>
          <a:p>
            <a:pPr algn="ctr"/>
            <a:endParaRPr kumimoji="1" lang="en-US" altLang="ja-JP" sz="2600" dirty="0">
              <a:latin typeface="HGP創英角ｺﾞｼｯｸUB" panose="020B0900000000000000" pitchFamily="50" charset="-128"/>
              <a:ea typeface="HGP創英角ｺﾞｼｯｸUB" panose="020B0900000000000000" pitchFamily="50" charset="-128"/>
            </a:endParaRPr>
          </a:p>
          <a:p>
            <a:pPr algn="ctr"/>
            <a:endParaRPr lang="en-US" altLang="ja-JP" sz="2600" dirty="0">
              <a:latin typeface="HGP創英角ｺﾞｼｯｸUB" panose="020B0900000000000000" pitchFamily="50" charset="-128"/>
              <a:ea typeface="HGP創英角ｺﾞｼｯｸUB" panose="020B0900000000000000" pitchFamily="50" charset="-128"/>
            </a:endParaRPr>
          </a:p>
          <a:p>
            <a:pPr algn="ctr"/>
            <a:endParaRPr kumimoji="1" lang="en-US" altLang="ja-JP" sz="2600" dirty="0">
              <a:latin typeface="HGP創英角ｺﾞｼｯｸUB" panose="020B0900000000000000" pitchFamily="50" charset="-128"/>
              <a:ea typeface="HGP創英角ｺﾞｼｯｸUB" panose="020B0900000000000000" pitchFamily="50" charset="-128"/>
            </a:endParaRPr>
          </a:p>
          <a:p>
            <a:pPr algn="ctr"/>
            <a:endParaRPr kumimoji="1" lang="ja-JP" altLang="en-US" sz="2600" dirty="0">
              <a:latin typeface="HGP創英角ｺﾞｼｯｸUB" panose="020B0900000000000000" pitchFamily="50" charset="-128"/>
              <a:ea typeface="HGP創英角ｺﾞｼｯｸUB" panose="020B0900000000000000" pitchFamily="50" charset="-128"/>
            </a:endParaRPr>
          </a:p>
        </p:txBody>
      </p:sp>
      <p:sp>
        <p:nvSpPr>
          <p:cNvPr id="20" name="テキスト ボックス 19">
            <a:extLst>
              <a:ext uri="{FF2B5EF4-FFF2-40B4-BE49-F238E27FC236}">
                <a16:creationId xmlns:a16="http://schemas.microsoft.com/office/drawing/2014/main" id="{D93616C0-826D-0176-50D0-CDE5963C2367}"/>
              </a:ext>
            </a:extLst>
          </p:cNvPr>
          <p:cNvSpPr txBox="1"/>
          <p:nvPr/>
        </p:nvSpPr>
        <p:spPr>
          <a:xfrm>
            <a:off x="7472656" y="4867895"/>
            <a:ext cx="2065609" cy="400110"/>
          </a:xfrm>
          <a:prstGeom prst="rect">
            <a:avLst/>
          </a:prstGeom>
          <a:noFill/>
        </p:spPr>
        <p:txBody>
          <a:bodyPr wrap="square" rtlCol="0">
            <a:spAutoFit/>
          </a:bodyPr>
          <a:lstStyle/>
          <a:p>
            <a:pPr algn="ctr"/>
            <a:r>
              <a:rPr lang="ja-JP" altLang="en-US" sz="2000" dirty="0">
                <a:solidFill>
                  <a:schemeClr val="bg1">
                    <a:lumMod val="95000"/>
                  </a:schemeClr>
                </a:solidFill>
                <a:latin typeface="HGP創英角ｺﾞｼｯｸUB" panose="020B0900000000000000" pitchFamily="50" charset="-128"/>
                <a:ea typeface="HGP創英角ｺﾞｼｯｸUB" panose="020B0900000000000000" pitchFamily="50" charset="-128"/>
              </a:rPr>
              <a:t>［主な活動内容］</a:t>
            </a:r>
            <a:endParaRPr lang="en-US" altLang="ja-JP" sz="20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20">
            <a:extLst>
              <a:ext uri="{FF2B5EF4-FFF2-40B4-BE49-F238E27FC236}">
                <a16:creationId xmlns:a16="http://schemas.microsoft.com/office/drawing/2014/main" id="{A9A8495B-9B12-C095-A732-C79BEE56D8E3}"/>
              </a:ext>
            </a:extLst>
          </p:cNvPr>
          <p:cNvSpPr txBox="1"/>
          <p:nvPr/>
        </p:nvSpPr>
        <p:spPr>
          <a:xfrm>
            <a:off x="7319673" y="5343019"/>
            <a:ext cx="2636752" cy="923330"/>
          </a:xfrm>
          <a:prstGeom prst="rect">
            <a:avLst/>
          </a:prstGeom>
          <a:noFill/>
        </p:spPr>
        <p:txBody>
          <a:bodyPr wrap="square" rtlCol="0">
            <a:spAutoFit/>
          </a:bodyPr>
          <a:lstStyle/>
          <a:p>
            <a:r>
              <a:rPr lang="ja-JP" altLang="en-US" dirty="0">
                <a:solidFill>
                  <a:schemeClr val="bg1">
                    <a:lumMod val="95000"/>
                  </a:schemeClr>
                </a:solidFill>
                <a:latin typeface="HGP創英角ｺﾞｼｯｸUB" panose="020B0900000000000000" pitchFamily="50" charset="-128"/>
                <a:ea typeface="HGP創英角ｺﾞｼｯｸUB" panose="020B0900000000000000" pitchFamily="50" charset="-128"/>
              </a:rPr>
              <a:t>・ごっこ遊び</a:t>
            </a:r>
            <a:endParaRPr lang="en-US" altLang="ja-JP"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bg1">
                    <a:lumMod val="95000"/>
                  </a:schemeClr>
                </a:solidFill>
                <a:latin typeface="HGP創英角ｺﾞｼｯｸUB" panose="020B0900000000000000" pitchFamily="50" charset="-128"/>
                <a:ea typeface="HGP創英角ｺﾞｼｯｸUB" panose="020B0900000000000000" pitchFamily="50" charset="-128"/>
              </a:rPr>
              <a:t>・集団遊び</a:t>
            </a:r>
            <a:endParaRPr lang="en-US" altLang="ja-JP"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dirty="0">
                <a:solidFill>
                  <a:schemeClr val="bg1">
                    <a:lumMod val="95000"/>
                  </a:schemeClr>
                </a:solidFill>
                <a:latin typeface="HGP創英角ｺﾞｼｯｸUB" panose="020B0900000000000000" pitchFamily="50" charset="-128"/>
                <a:ea typeface="HGP創英角ｺﾞｼｯｸUB" panose="020B0900000000000000" pitchFamily="50" charset="-128"/>
              </a:rPr>
              <a:t>・地域での活動</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p:txBody>
      </p:sp>
      <p:sp>
        <p:nvSpPr>
          <p:cNvPr id="22" name="楕円 21">
            <a:extLst>
              <a:ext uri="{FF2B5EF4-FFF2-40B4-BE49-F238E27FC236}">
                <a16:creationId xmlns:a16="http://schemas.microsoft.com/office/drawing/2014/main" id="{51864079-BFDD-63E9-5D6F-619902C1D72B}"/>
              </a:ext>
            </a:extLst>
          </p:cNvPr>
          <p:cNvSpPr/>
          <p:nvPr/>
        </p:nvSpPr>
        <p:spPr>
          <a:xfrm>
            <a:off x="9172152" y="2699678"/>
            <a:ext cx="2963801" cy="2824957"/>
          </a:xfrm>
          <a:prstGeom prst="ellipse">
            <a:avLst/>
          </a:prstGeom>
          <a:solidFill>
            <a:schemeClr val="accent6">
              <a:lumMod val="60000"/>
              <a:lumOff val="40000"/>
            </a:schemeClr>
          </a:solidFill>
          <a:ln>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latin typeface="HGP創英角ｺﾞｼｯｸUB" panose="020B0900000000000000" pitchFamily="50" charset="-128"/>
                <a:ea typeface="HGP創英角ｺﾞｼｯｸUB" panose="020B0900000000000000" pitchFamily="50" charset="-128"/>
              </a:rPr>
              <a:t>言語・</a:t>
            </a:r>
            <a:endParaRPr kumimoji="1" lang="en-US" altLang="ja-JP" sz="2000" dirty="0">
              <a:latin typeface="HGP創英角ｺﾞｼｯｸUB" panose="020B0900000000000000" pitchFamily="50" charset="-128"/>
              <a:ea typeface="HGP創英角ｺﾞｼｯｸUB" panose="020B0900000000000000" pitchFamily="50" charset="-128"/>
            </a:endParaRPr>
          </a:p>
          <a:p>
            <a:pPr algn="ctr"/>
            <a:r>
              <a:rPr kumimoji="1" lang="ja-JP" altLang="en-US" sz="2000" dirty="0">
                <a:latin typeface="HGP創英角ｺﾞｼｯｸUB" panose="020B0900000000000000" pitchFamily="50" charset="-128"/>
                <a:ea typeface="HGP創英角ｺﾞｼｯｸUB" panose="020B0900000000000000" pitchFamily="50" charset="-128"/>
              </a:rPr>
              <a:t>コミュニケーション</a:t>
            </a:r>
            <a:endParaRPr kumimoji="1" lang="en-US" altLang="ja-JP" sz="2000" dirty="0">
              <a:latin typeface="HGP創英角ｺﾞｼｯｸUB" panose="020B0900000000000000" pitchFamily="50" charset="-128"/>
              <a:ea typeface="HGP創英角ｺﾞｼｯｸUB" panose="020B0900000000000000" pitchFamily="50" charset="-128"/>
            </a:endParaRPr>
          </a:p>
          <a:p>
            <a:pPr algn="ctr"/>
            <a:endParaRPr kumimoji="1" lang="en-US" altLang="ja-JP" sz="2500" dirty="0">
              <a:latin typeface="HGP創英角ｺﾞｼｯｸUB" panose="020B0900000000000000" pitchFamily="50" charset="-128"/>
              <a:ea typeface="HGP創英角ｺﾞｼｯｸUB" panose="020B0900000000000000" pitchFamily="50" charset="-128"/>
            </a:endParaRPr>
          </a:p>
          <a:p>
            <a:pPr algn="ctr"/>
            <a:endParaRPr kumimoji="1" lang="en-US" altLang="ja-JP" sz="2500" dirty="0">
              <a:latin typeface="HGP創英角ｺﾞｼｯｸUB" panose="020B0900000000000000" pitchFamily="50" charset="-128"/>
              <a:ea typeface="HGP創英角ｺﾞｼｯｸUB" panose="020B0900000000000000" pitchFamily="50" charset="-128"/>
            </a:endParaRPr>
          </a:p>
          <a:p>
            <a:pPr algn="ctr"/>
            <a:endParaRPr lang="en-US" altLang="ja-JP" sz="2500" dirty="0">
              <a:latin typeface="HGP創英角ｺﾞｼｯｸUB" panose="020B0900000000000000" pitchFamily="50" charset="-128"/>
              <a:ea typeface="HGP創英角ｺﾞｼｯｸUB" panose="020B0900000000000000" pitchFamily="50" charset="-128"/>
            </a:endParaRPr>
          </a:p>
          <a:p>
            <a:pPr algn="ctr"/>
            <a:endParaRPr kumimoji="1" lang="en-US" altLang="ja-JP" sz="2500" dirty="0">
              <a:latin typeface="HGP創英角ｺﾞｼｯｸUB" panose="020B0900000000000000" pitchFamily="50" charset="-128"/>
              <a:ea typeface="HGP創英角ｺﾞｼｯｸUB" panose="020B0900000000000000" pitchFamily="50" charset="-128"/>
            </a:endParaRPr>
          </a:p>
          <a:p>
            <a:pPr algn="ctr"/>
            <a:endParaRPr kumimoji="1" lang="ja-JP" altLang="en-US" sz="2500"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E471E415-FFA0-F04C-3497-EF595DFEE252}"/>
              </a:ext>
            </a:extLst>
          </p:cNvPr>
          <p:cNvSpPr txBox="1"/>
          <p:nvPr/>
        </p:nvSpPr>
        <p:spPr>
          <a:xfrm>
            <a:off x="9621247" y="3718941"/>
            <a:ext cx="2065609" cy="400110"/>
          </a:xfrm>
          <a:prstGeom prst="rect">
            <a:avLst/>
          </a:prstGeom>
          <a:noFill/>
        </p:spPr>
        <p:txBody>
          <a:bodyPr wrap="square" rtlCol="0">
            <a:spAutoFit/>
          </a:bodyPr>
          <a:lstStyle/>
          <a:p>
            <a:pPr algn="ctr"/>
            <a:r>
              <a:rPr lang="ja-JP" altLang="en-US" sz="2000" dirty="0">
                <a:solidFill>
                  <a:schemeClr val="bg1">
                    <a:lumMod val="95000"/>
                  </a:schemeClr>
                </a:solidFill>
                <a:latin typeface="HGP創英角ｺﾞｼｯｸUB" panose="020B0900000000000000" pitchFamily="50" charset="-128"/>
                <a:ea typeface="HGP創英角ｺﾞｼｯｸUB" panose="020B0900000000000000" pitchFamily="50" charset="-128"/>
              </a:rPr>
              <a:t>［主な活動内容］</a:t>
            </a:r>
            <a:endParaRPr lang="en-US" altLang="ja-JP" sz="20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p:txBody>
      </p:sp>
      <p:sp>
        <p:nvSpPr>
          <p:cNvPr id="24" name="テキスト ボックス 23">
            <a:extLst>
              <a:ext uri="{FF2B5EF4-FFF2-40B4-BE49-F238E27FC236}">
                <a16:creationId xmlns:a16="http://schemas.microsoft.com/office/drawing/2014/main" id="{B61DD19D-EDD9-E710-6B77-8C89AD55B80A}"/>
              </a:ext>
            </a:extLst>
          </p:cNvPr>
          <p:cNvSpPr txBox="1"/>
          <p:nvPr/>
        </p:nvSpPr>
        <p:spPr>
          <a:xfrm>
            <a:off x="9402022" y="4152478"/>
            <a:ext cx="3095337" cy="861774"/>
          </a:xfrm>
          <a:prstGeom prst="rect">
            <a:avLst/>
          </a:prstGeom>
          <a:noFill/>
        </p:spPr>
        <p:txBody>
          <a:bodyPr wrap="square" rtlCol="0">
            <a:spAutoFit/>
          </a:bodyPr>
          <a:lstStyle/>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・言葉を使ったゲームや遊び</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・発表活動</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a:p>
            <a:r>
              <a:rPr lang="ja-JP" altLang="en-US" sz="1600" dirty="0">
                <a:solidFill>
                  <a:schemeClr val="bg1">
                    <a:lumMod val="95000"/>
                  </a:schemeClr>
                </a:solidFill>
                <a:latin typeface="HGP創英角ｺﾞｼｯｸUB" panose="020B0900000000000000" pitchFamily="50" charset="-128"/>
                <a:ea typeface="HGP創英角ｺﾞｼｯｸUB" panose="020B0900000000000000" pitchFamily="50" charset="-128"/>
              </a:rPr>
              <a:t>・コミュニケーション遊び</a:t>
            </a:r>
            <a:endParaRPr lang="en-US" altLang="ja-JP" sz="16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068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2" grpId="0"/>
      <p:bldP spid="13" grpId="0" animBg="1"/>
      <p:bldP spid="14" grpId="0"/>
      <p:bldP spid="15" grpId="0"/>
      <p:bldP spid="16" grpId="0" animBg="1"/>
      <p:bldP spid="17" grpId="0"/>
      <p:bldP spid="18" grpId="0"/>
      <p:bldP spid="19" grpId="0" animBg="1"/>
      <p:bldP spid="20" grpId="0"/>
      <p:bldP spid="21" grpId="0"/>
      <p:bldP spid="22" grpId="0" animBg="1"/>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A691C2-30DC-8861-52E7-46762BBD1788}"/>
              </a:ext>
            </a:extLst>
          </p:cNvPr>
          <p:cNvSpPr>
            <a:spLocks noGrp="1"/>
          </p:cNvSpPr>
          <p:nvPr>
            <p:ph type="title"/>
          </p:nvPr>
        </p:nvSpPr>
        <p:spPr>
          <a:xfrm>
            <a:off x="584981" y="524027"/>
            <a:ext cx="3593123" cy="1049289"/>
          </a:xfrm>
          <a:prstGeom prst="ellipse">
            <a:avLst/>
          </a:prstGeom>
          <a:solidFill>
            <a:srgbClr val="00B0F0"/>
          </a:solidFill>
          <a:ln>
            <a:solidFill>
              <a:srgbClr val="0070C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600" dirty="0">
                <a:latin typeface="HGP創英角ｺﾞｼｯｸUB" panose="020B0900000000000000" pitchFamily="50" charset="-128"/>
                <a:ea typeface="HGP創英角ｺﾞｼｯｸUB" panose="020B0900000000000000" pitchFamily="50" charset="-128"/>
              </a:rPr>
              <a:t>健康・生活</a:t>
            </a:r>
          </a:p>
        </p:txBody>
      </p:sp>
      <p:sp>
        <p:nvSpPr>
          <p:cNvPr id="6" name="タイトル 1">
            <a:extLst>
              <a:ext uri="{FF2B5EF4-FFF2-40B4-BE49-F238E27FC236}">
                <a16:creationId xmlns:a16="http://schemas.microsoft.com/office/drawing/2014/main" id="{1789614B-E113-60EB-76CA-A00D8FDD5B89}"/>
              </a:ext>
            </a:extLst>
          </p:cNvPr>
          <p:cNvSpPr txBox="1">
            <a:spLocks/>
          </p:cNvSpPr>
          <p:nvPr/>
        </p:nvSpPr>
        <p:spPr>
          <a:xfrm>
            <a:off x="420467" y="2124925"/>
            <a:ext cx="10974363" cy="3938954"/>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3000" dirty="0">
                <a:latin typeface="HGP創英角ｺﾞｼｯｸUB" panose="020B0900000000000000" pitchFamily="50" charset="-128"/>
                <a:ea typeface="HGP創英角ｺﾞｼｯｸUB" panose="020B0900000000000000" pitchFamily="50" charset="-128"/>
              </a:rPr>
              <a:t>☆</a:t>
            </a:r>
            <a:r>
              <a:rPr lang="ja-JP" altLang="en-US" sz="3600" dirty="0">
                <a:latin typeface="HGP創英角ｺﾞｼｯｸUB" panose="020B0900000000000000" pitchFamily="50" charset="-128"/>
                <a:ea typeface="HGP創英角ｺﾞｼｯｸUB" panose="020B0900000000000000" pitchFamily="50" charset="-128"/>
              </a:rPr>
              <a:t> </a:t>
            </a:r>
            <a:r>
              <a:rPr lang="ja-JP" altLang="en-US" u="sng" dirty="0">
                <a:latin typeface="HGP創英角ｺﾞｼｯｸUB" panose="020B0900000000000000" pitchFamily="50" charset="-128"/>
                <a:ea typeface="HGP創英角ｺﾞｼｯｸUB" panose="020B0900000000000000" pitchFamily="50" charset="-128"/>
              </a:rPr>
              <a:t>健康状態の把握</a:t>
            </a:r>
            <a:endParaRPr lang="en-US" altLang="ja-JP"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（健康で安全な生活を作り出すことの支援）</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3000" dirty="0">
                <a:latin typeface="HGP創英角ｺﾞｼｯｸUB" panose="020B0900000000000000" pitchFamily="50" charset="-128"/>
                <a:ea typeface="HGP創英角ｺﾞｼｯｸUB" panose="020B0900000000000000" pitchFamily="50" charset="-128"/>
              </a:rPr>
              <a:t>★</a:t>
            </a:r>
            <a:r>
              <a:rPr lang="ja-JP" altLang="en-US" sz="3600" dirty="0">
                <a:latin typeface="HGP創英角ｺﾞｼｯｸUB" panose="020B0900000000000000" pitchFamily="50" charset="-128"/>
                <a:ea typeface="HGP創英角ｺﾞｼｯｸUB" panose="020B0900000000000000" pitchFamily="50" charset="-128"/>
              </a:rPr>
              <a:t> </a:t>
            </a:r>
            <a:r>
              <a:rPr lang="ja-JP" altLang="en-US" u="sng" dirty="0">
                <a:latin typeface="HGP創英角ｺﾞｼｯｸUB" panose="020B0900000000000000" pitchFamily="50" charset="-128"/>
                <a:ea typeface="HGP創英角ｺﾞｼｯｸUB" panose="020B0900000000000000" pitchFamily="50" charset="-128"/>
              </a:rPr>
              <a:t>健康の増進</a:t>
            </a:r>
            <a:endParaRPr lang="en-US" altLang="ja-JP"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（睡眠、排泄、食事等の身辺自立）</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600"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 </a:t>
            </a:r>
            <a:r>
              <a:rPr lang="ja-JP" altLang="en-US" u="sng" dirty="0">
                <a:latin typeface="HGP創英角ｺﾞｼｯｸUB" panose="020B0900000000000000" pitchFamily="50" charset="-128"/>
                <a:ea typeface="HGP創英角ｺﾞｼｯｸUB" panose="020B0900000000000000" pitchFamily="50" charset="-128"/>
              </a:rPr>
              <a:t>リハビリテーションの実施</a:t>
            </a:r>
            <a:endParaRPr lang="en-US" altLang="ja-JP"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（児童に合わせた身体・精神・社会的訓練を行う）</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3000" dirty="0">
                <a:latin typeface="HGP創英角ｺﾞｼｯｸUB" panose="020B0900000000000000" pitchFamily="50" charset="-128"/>
                <a:ea typeface="HGP創英角ｺﾞｼｯｸUB" panose="020B0900000000000000" pitchFamily="50" charset="-128"/>
              </a:rPr>
              <a:t>★</a:t>
            </a:r>
            <a:r>
              <a:rPr lang="ja-JP" altLang="en-US" sz="3600" dirty="0">
                <a:latin typeface="HGP創英角ｺﾞｼｯｸUB" panose="020B0900000000000000" pitchFamily="50" charset="-128"/>
                <a:ea typeface="HGP創英角ｺﾞｼｯｸUB" panose="020B0900000000000000" pitchFamily="50" charset="-128"/>
              </a:rPr>
              <a:t> </a:t>
            </a:r>
            <a:r>
              <a:rPr lang="ja-JP" altLang="en-US" u="sng" dirty="0">
                <a:latin typeface="HGP創英角ｺﾞｼｯｸUB" panose="020B0900000000000000" pitchFamily="50" charset="-128"/>
                <a:ea typeface="HGP創英角ｺﾞｼｯｸUB" panose="020B0900000000000000" pitchFamily="50" charset="-128"/>
              </a:rPr>
              <a:t>基本的生活スキルの獲得</a:t>
            </a:r>
            <a:endParaRPr lang="en-US" altLang="ja-JP" sz="36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（身の回りを清潔に保つ。食事、着脱等のスキルの習得）</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600"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 </a:t>
            </a:r>
            <a:r>
              <a:rPr lang="ja-JP" altLang="en-US" u="sng" dirty="0">
                <a:latin typeface="HGP創英角ｺﾞｼｯｸUB" panose="020B0900000000000000" pitchFamily="50" charset="-128"/>
                <a:ea typeface="HGP創英角ｺﾞｼｯｸUB" panose="020B0900000000000000" pitchFamily="50" charset="-128"/>
              </a:rPr>
              <a:t>構造化等により生活環境を整える</a:t>
            </a:r>
            <a:endParaRPr lang="en-US" altLang="ja-JP"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（学習しやすい環境作り。時間や空間の構造化を行う）</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p:txBody>
      </p:sp>
      <p:pic>
        <p:nvPicPr>
          <p:cNvPr id="7" name="図 6">
            <a:extLst>
              <a:ext uri="{FF2B5EF4-FFF2-40B4-BE49-F238E27FC236}">
                <a16:creationId xmlns:a16="http://schemas.microsoft.com/office/drawing/2014/main" id="{E3122A84-5A7D-18D8-7573-DC27C458EF2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9605303" y="1750127"/>
            <a:ext cx="2311792" cy="2790662"/>
          </a:xfrm>
          <a:prstGeom prst="rect">
            <a:avLst/>
          </a:prstGeom>
        </p:spPr>
      </p:pic>
      <p:sp>
        <p:nvSpPr>
          <p:cNvPr id="2" name="テキスト ボックス 1">
            <a:extLst>
              <a:ext uri="{FF2B5EF4-FFF2-40B4-BE49-F238E27FC236}">
                <a16:creationId xmlns:a16="http://schemas.microsoft.com/office/drawing/2014/main" id="{7E7D1A2C-D65E-68A9-B40E-1D16B18D94DE}"/>
              </a:ext>
            </a:extLst>
          </p:cNvPr>
          <p:cNvSpPr txBox="1"/>
          <p:nvPr/>
        </p:nvSpPr>
        <p:spPr>
          <a:xfrm>
            <a:off x="274905" y="1573316"/>
            <a:ext cx="4933866" cy="584775"/>
          </a:xfrm>
          <a:prstGeom prst="rect">
            <a:avLst/>
          </a:prstGeom>
          <a:noFill/>
        </p:spPr>
        <p:txBody>
          <a:bodyPr wrap="square" rtlCol="0">
            <a:spAutoFit/>
          </a:bodyPr>
          <a:lstStyle/>
          <a:p>
            <a:pPr algn="ctr"/>
            <a:r>
              <a:rPr lang="ja-JP" altLang="en-US" sz="3200" dirty="0">
                <a:solidFill>
                  <a:srgbClr val="00B050"/>
                </a:solidFill>
                <a:latin typeface="HGP創英角ｺﾞｼｯｸUB" panose="020B0900000000000000" pitchFamily="50" charset="-128"/>
                <a:ea typeface="HGP創英角ｺﾞｼｯｸUB" panose="020B0900000000000000" pitchFamily="50" charset="-128"/>
              </a:rPr>
              <a:t>［支援内容・目的・ねらい］</a:t>
            </a:r>
            <a:endParaRPr lang="en-US" altLang="ja-JP" sz="3200" dirty="0">
              <a:solidFill>
                <a:srgbClr val="00B050"/>
              </a:solidFill>
              <a:latin typeface="HGP創英角ｺﾞｼｯｸUB" panose="020B0900000000000000" pitchFamily="50" charset="-128"/>
              <a:ea typeface="HGP創英角ｺﾞｼｯｸUB" panose="020B0900000000000000" pitchFamily="50" charset="-128"/>
            </a:endParaRPr>
          </a:p>
        </p:txBody>
      </p:sp>
      <p:pic>
        <p:nvPicPr>
          <p:cNvPr id="8" name="図 7">
            <a:extLst>
              <a:ext uri="{FF2B5EF4-FFF2-40B4-BE49-F238E27FC236}">
                <a16:creationId xmlns:a16="http://schemas.microsoft.com/office/drawing/2014/main" id="{02F2944E-E4A4-3527-4D9E-B69D10B1E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356" y="524027"/>
            <a:ext cx="2587768" cy="2778811"/>
          </a:xfrm>
          <a:prstGeom prst="rect">
            <a:avLst/>
          </a:prstGeom>
        </p:spPr>
      </p:pic>
    </p:spTree>
    <p:extLst>
      <p:ext uri="{BB962C8B-B14F-4D97-AF65-F5344CB8AC3E}">
        <p14:creationId xmlns:p14="http://schemas.microsoft.com/office/powerpoint/2010/main" val="298569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17311-507B-AC05-C401-7DFF2FFE724A}"/>
            </a:ext>
          </a:extLst>
        </p:cNvPr>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47D7D2E0-6C38-EB14-ADB2-9C77D26AE32A}"/>
              </a:ext>
            </a:extLst>
          </p:cNvPr>
          <p:cNvSpPr/>
          <p:nvPr/>
        </p:nvSpPr>
        <p:spPr>
          <a:xfrm>
            <a:off x="343194" y="3962092"/>
            <a:ext cx="11505614" cy="2682566"/>
          </a:xfrm>
          <a:prstGeom prst="roundRect">
            <a:avLst/>
          </a:prstGeom>
          <a:solidFill>
            <a:schemeClr val="accent4">
              <a:lumMod val="40000"/>
              <a:lumOff val="60000"/>
            </a:schemeClr>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6EDA8F6-5323-459C-51BF-9FBA258C8BF3}"/>
              </a:ext>
            </a:extLst>
          </p:cNvPr>
          <p:cNvSpPr>
            <a:spLocks noGrp="1"/>
          </p:cNvSpPr>
          <p:nvPr>
            <p:ph type="title"/>
          </p:nvPr>
        </p:nvSpPr>
        <p:spPr>
          <a:xfrm>
            <a:off x="3008142" y="467263"/>
            <a:ext cx="8840665" cy="1325563"/>
          </a:xfrm>
        </p:spPr>
        <p:txBody>
          <a:bodyPr>
            <a:norm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　　　　　健康な心と体を育てていきます。生活していく上で必要なスキルを身につけていけるよう支援していきます。活動だけではなく、</a:t>
            </a:r>
            <a:r>
              <a:rPr kumimoji="1" lang="en-US" altLang="ja-JP" sz="2800" dirty="0">
                <a:latin typeface="HGP創英角ｺﾞｼｯｸUB" panose="020B0900000000000000" pitchFamily="50" charset="-128"/>
                <a:ea typeface="HGP創英角ｺﾞｼｯｸUB" panose="020B0900000000000000" pitchFamily="50" charset="-128"/>
              </a:rPr>
              <a:t>1</a:t>
            </a:r>
            <a:r>
              <a:rPr kumimoji="1" lang="ja-JP" altLang="en-US" sz="2800" dirty="0">
                <a:latin typeface="HGP創英角ｺﾞｼｯｸUB" panose="020B0900000000000000" pitchFamily="50" charset="-128"/>
                <a:ea typeface="HGP創英角ｺﾞｼｯｸUB" panose="020B0900000000000000" pitchFamily="50" charset="-128"/>
              </a:rPr>
              <a:t>日の流れの中で様々な支援を行います。</a:t>
            </a:r>
          </a:p>
        </p:txBody>
      </p:sp>
      <p:sp>
        <p:nvSpPr>
          <p:cNvPr id="5" name="タイトル 1">
            <a:extLst>
              <a:ext uri="{FF2B5EF4-FFF2-40B4-BE49-F238E27FC236}">
                <a16:creationId xmlns:a16="http://schemas.microsoft.com/office/drawing/2014/main" id="{B1C8AA8D-51B6-0180-BB2D-692EA3ABBC0D}"/>
              </a:ext>
            </a:extLst>
          </p:cNvPr>
          <p:cNvSpPr txBox="1">
            <a:spLocks/>
          </p:cNvSpPr>
          <p:nvPr/>
        </p:nvSpPr>
        <p:spPr>
          <a:xfrm>
            <a:off x="886265"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a:p>
        </p:txBody>
      </p:sp>
      <p:sp>
        <p:nvSpPr>
          <p:cNvPr id="4" name="楕円 3">
            <a:extLst>
              <a:ext uri="{FF2B5EF4-FFF2-40B4-BE49-F238E27FC236}">
                <a16:creationId xmlns:a16="http://schemas.microsoft.com/office/drawing/2014/main" id="{FAB8B594-204B-6495-F301-6FEEB82727C4}"/>
              </a:ext>
            </a:extLst>
          </p:cNvPr>
          <p:cNvSpPr/>
          <p:nvPr/>
        </p:nvSpPr>
        <p:spPr>
          <a:xfrm>
            <a:off x="131252" y="852008"/>
            <a:ext cx="2653267" cy="2502858"/>
          </a:xfrm>
          <a:prstGeom prst="ellipse">
            <a:avLst/>
          </a:prstGeom>
          <a:solidFill>
            <a:srgbClr val="00B0F0"/>
          </a:solidFill>
          <a:ln>
            <a:solidFill>
              <a:srgbClr val="0070C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a:latin typeface="HGS創英角ﾎﾟｯﾌﾟ体" panose="040B0A00000000000000" pitchFamily="50" charset="-128"/>
                <a:ea typeface="HGS創英角ﾎﾟｯﾌﾟ体" panose="040B0A00000000000000" pitchFamily="50" charset="-128"/>
              </a:rPr>
              <a:t>健康・</a:t>
            </a:r>
            <a:endParaRPr kumimoji="1" lang="en-US" altLang="ja-JP" sz="3200" dirty="0">
              <a:latin typeface="HGS創英角ﾎﾟｯﾌﾟ体" panose="040B0A00000000000000" pitchFamily="50" charset="-128"/>
              <a:ea typeface="HGS創英角ﾎﾟｯﾌﾟ体" panose="040B0A00000000000000" pitchFamily="50" charset="-128"/>
            </a:endParaRPr>
          </a:p>
          <a:p>
            <a:pPr algn="ctr"/>
            <a:r>
              <a:rPr kumimoji="1" lang="ja-JP" altLang="en-US" sz="3200" dirty="0">
                <a:latin typeface="HGS創英角ﾎﾟｯﾌﾟ体" panose="040B0A00000000000000" pitchFamily="50" charset="-128"/>
                <a:ea typeface="HGS創英角ﾎﾟｯﾌﾟ体" panose="040B0A00000000000000" pitchFamily="50" charset="-128"/>
              </a:rPr>
              <a:t>　生活</a:t>
            </a:r>
          </a:p>
        </p:txBody>
      </p:sp>
      <p:sp>
        <p:nvSpPr>
          <p:cNvPr id="6" name="タイトル 1">
            <a:extLst>
              <a:ext uri="{FF2B5EF4-FFF2-40B4-BE49-F238E27FC236}">
                <a16:creationId xmlns:a16="http://schemas.microsoft.com/office/drawing/2014/main" id="{EB8C7C4F-5467-FDA0-159C-7DFE897F1E79}"/>
              </a:ext>
            </a:extLst>
          </p:cNvPr>
          <p:cNvSpPr txBox="1">
            <a:spLocks/>
          </p:cNvSpPr>
          <p:nvPr/>
        </p:nvSpPr>
        <p:spPr>
          <a:xfrm>
            <a:off x="716180" y="3934577"/>
            <a:ext cx="10941538" cy="2605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pPr algn="ctr"/>
            <a:r>
              <a:rPr lang="ja-JP" altLang="en-US" sz="3600" dirty="0">
                <a:solidFill>
                  <a:srgbClr val="00B050"/>
                </a:solidFill>
                <a:latin typeface="HGP創英角ｺﾞｼｯｸUB" panose="020B0900000000000000" pitchFamily="50" charset="-128"/>
                <a:ea typeface="HGP創英角ｺﾞｼｯｸUB" panose="020B0900000000000000" pitchFamily="50" charset="-128"/>
              </a:rPr>
              <a:t>活動内容</a:t>
            </a:r>
            <a:endParaRPr lang="en-US" altLang="ja-JP" sz="3600" dirty="0">
              <a:solidFill>
                <a:srgbClr val="00B050"/>
              </a:solidFill>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身辺自立（排泄、着脱等）　　　　　　　　　　　食育活動（調理）</a:t>
            </a:r>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［洋服たたみ、掃除、歯磨き、洗濯など］　　　　　　　　　　　　　　　　　　　　　　　［お昼ごはん、おやつ作りなど］</a:t>
            </a:r>
            <a:endParaRPr kumimoji="1" lang="en-US" altLang="ja-JP" sz="1600" dirty="0">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戸外活動</a:t>
            </a:r>
            <a:r>
              <a:rPr lang="ja-JP" altLang="en-US" sz="2400" dirty="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危険予測・戸外での過ごし方）　　　　　　　</a:t>
            </a:r>
            <a:r>
              <a:rPr lang="ja-JP" altLang="en-US" sz="2800" dirty="0">
                <a:latin typeface="HGP創英角ｺﾞｼｯｸUB" panose="020B0900000000000000" pitchFamily="50" charset="-128"/>
                <a:ea typeface="HGP創英角ｺﾞｼｯｸUB" panose="020B0900000000000000" pitchFamily="50" charset="-128"/>
              </a:rPr>
              <a:t>季節の行事等</a:t>
            </a:r>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［長期休暇特別活動、お散歩など］　　　　　　　　　　　　　　　　　　　　　　　　　　［夏祭り、ハロウィン、クリスマスなど］</a:t>
            </a: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76CAF284-2BFA-FE2B-B83B-99F63D543144}"/>
              </a:ext>
            </a:extLst>
          </p:cNvPr>
          <p:cNvSpPr txBox="1"/>
          <p:nvPr/>
        </p:nvSpPr>
        <p:spPr>
          <a:xfrm>
            <a:off x="2975608" y="1969518"/>
            <a:ext cx="8682110" cy="1815882"/>
          </a:xfrm>
          <a:prstGeom prst="rect">
            <a:avLst/>
          </a:prstGeom>
          <a:noFill/>
        </p:spPr>
        <p:txBody>
          <a:bodyPr wrap="square">
            <a:spAutoFit/>
          </a:bodyPr>
          <a:lstStyle/>
          <a:p>
            <a:r>
              <a:rPr lang="ja-JP" altLang="en-US" sz="2800" dirty="0">
                <a:latin typeface="HGP創英角ｺﾞｼｯｸUB" panose="020B0900000000000000" pitchFamily="50" charset="-128"/>
                <a:ea typeface="HGP創英角ｺﾞｼｯｸUB" panose="020B0900000000000000" pitchFamily="50" charset="-128"/>
                <a:cs typeface="+mj-cs"/>
              </a:rPr>
              <a:t>　　　　　他者（お友達や職員）と一緒に楽しむ経験を積み、心身ともに健康で過ごせることを目的に支援を行っています。戸外での適切な過ごし方や、身辺自立（排泄、着脱等）の獲得も目指しています。</a:t>
            </a:r>
          </a:p>
        </p:txBody>
      </p:sp>
      <p:sp>
        <p:nvSpPr>
          <p:cNvPr id="19" name="四角形: 角を丸くする 18">
            <a:extLst>
              <a:ext uri="{FF2B5EF4-FFF2-40B4-BE49-F238E27FC236}">
                <a16:creationId xmlns:a16="http://schemas.microsoft.com/office/drawing/2014/main" id="{146797D6-CA03-5FB2-C1E6-73365E3F5061}"/>
              </a:ext>
            </a:extLst>
          </p:cNvPr>
          <p:cNvSpPr/>
          <p:nvPr/>
        </p:nvSpPr>
        <p:spPr>
          <a:xfrm>
            <a:off x="3008142" y="367410"/>
            <a:ext cx="1181686" cy="517475"/>
          </a:xfrm>
          <a:prstGeom prst="roundRect">
            <a:avLst/>
          </a:prstGeom>
          <a:solidFill>
            <a:srgbClr val="92D050"/>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創英角ﾎﾟｯﾌﾟ体" panose="040B0A00000000000000" pitchFamily="50" charset="-128"/>
                <a:ea typeface="HGS創英角ﾎﾟｯﾌﾟ体" panose="040B0A00000000000000" pitchFamily="50" charset="-128"/>
              </a:rPr>
              <a:t>放デイ</a:t>
            </a:r>
          </a:p>
        </p:txBody>
      </p:sp>
      <p:sp>
        <p:nvSpPr>
          <p:cNvPr id="21" name="四角形: 角を丸くする 20">
            <a:extLst>
              <a:ext uri="{FF2B5EF4-FFF2-40B4-BE49-F238E27FC236}">
                <a16:creationId xmlns:a16="http://schemas.microsoft.com/office/drawing/2014/main" id="{9F769113-C54E-7C24-D198-A3040FFB73F3}"/>
              </a:ext>
            </a:extLst>
          </p:cNvPr>
          <p:cNvSpPr/>
          <p:nvPr/>
        </p:nvSpPr>
        <p:spPr>
          <a:xfrm>
            <a:off x="3008142" y="1914146"/>
            <a:ext cx="1181686" cy="517475"/>
          </a:xfrm>
          <a:prstGeom prst="roundRect">
            <a:avLst/>
          </a:prstGeom>
          <a:solidFill>
            <a:srgbClr val="FF33CC"/>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S創英角ﾎﾟｯﾌﾟ体" panose="040B0A00000000000000" pitchFamily="50" charset="-128"/>
                <a:ea typeface="HGS創英角ﾎﾟｯﾌﾟ体" panose="040B0A00000000000000" pitchFamily="50" charset="-128"/>
              </a:rPr>
              <a:t>児発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19289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2D492-E07F-4E67-6CDC-E74810BFB0F7}"/>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A4C211AC-F9EB-3959-5293-560DB76EEB15}"/>
              </a:ext>
            </a:extLst>
          </p:cNvPr>
          <p:cNvSpPr txBox="1">
            <a:spLocks/>
          </p:cNvSpPr>
          <p:nvPr/>
        </p:nvSpPr>
        <p:spPr>
          <a:xfrm>
            <a:off x="437269" y="1941875"/>
            <a:ext cx="10974363" cy="51100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姿勢保持と運動・動作の技能向上</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（姿勢保持や、運動・動作の習得）</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姿勢保持と運動・動作の補助</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（補助用具等の補助的手段を活用して支援を行う）</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身体の移動能力の向上</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（歩行や歩行器、車いすなど必要な移動能力の向上）</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保有する感覚の活用</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（視覚、聴覚、触覚の感覚を活用できる遊びを通した支援）</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感覚の補助及び代行手段の活用</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（感覚器官を用いて状況の把握が出来るよう環境を活用できる支援）</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感覚の特性（過敏・鈍麻）の対応</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（感覚の偏りに対する環境調整等の支援）</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8" name="タイトル 7">
            <a:extLst>
              <a:ext uri="{FF2B5EF4-FFF2-40B4-BE49-F238E27FC236}">
                <a16:creationId xmlns:a16="http://schemas.microsoft.com/office/drawing/2014/main" id="{BD814A04-C2C3-2A19-CC08-95B1C401EA8D}"/>
              </a:ext>
            </a:extLst>
          </p:cNvPr>
          <p:cNvSpPr>
            <a:spLocks noGrp="1"/>
          </p:cNvSpPr>
          <p:nvPr>
            <p:ph type="title"/>
          </p:nvPr>
        </p:nvSpPr>
        <p:spPr>
          <a:xfrm>
            <a:off x="486508" y="186714"/>
            <a:ext cx="3902612" cy="963213"/>
          </a:xfrm>
          <a:prstGeom prst="ellipse">
            <a:avLst/>
          </a:prstGeom>
          <a:solidFill>
            <a:srgbClr val="FF6699"/>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normAutofit/>
          </a:bodyPr>
          <a:lstStyle/>
          <a:p>
            <a:pPr algn="ctr"/>
            <a:r>
              <a:rPr lang="ja-JP" altLang="en-US" sz="3200" dirty="0">
                <a:latin typeface="HGP創英角ﾎﾟｯﾌﾟ体" panose="040B0A00000000000000" pitchFamily="50" charset="-128"/>
                <a:ea typeface="HGP創英角ﾎﾟｯﾌﾟ体" panose="040B0A00000000000000" pitchFamily="50" charset="-128"/>
              </a:rPr>
              <a:t>運動・　感覚</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pic>
        <p:nvPicPr>
          <p:cNvPr id="7" name="図 6">
            <a:extLst>
              <a:ext uri="{FF2B5EF4-FFF2-40B4-BE49-F238E27FC236}">
                <a16:creationId xmlns:a16="http://schemas.microsoft.com/office/drawing/2014/main" id="{E16467BE-F5A7-75BD-DE9B-D8AF2C492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882" y="133259"/>
            <a:ext cx="3031109" cy="3031109"/>
          </a:xfrm>
          <a:prstGeom prst="rect">
            <a:avLst/>
          </a:prstGeom>
        </p:spPr>
      </p:pic>
      <p:sp>
        <p:nvSpPr>
          <p:cNvPr id="2" name="テキスト ボックス 1">
            <a:extLst>
              <a:ext uri="{FF2B5EF4-FFF2-40B4-BE49-F238E27FC236}">
                <a16:creationId xmlns:a16="http://schemas.microsoft.com/office/drawing/2014/main" id="{F60A049B-A482-CA48-3F0D-236A1F65B73F}"/>
              </a:ext>
            </a:extLst>
          </p:cNvPr>
          <p:cNvSpPr txBox="1"/>
          <p:nvPr/>
        </p:nvSpPr>
        <p:spPr>
          <a:xfrm>
            <a:off x="237820" y="1142676"/>
            <a:ext cx="4933866" cy="584775"/>
          </a:xfrm>
          <a:prstGeom prst="rect">
            <a:avLst/>
          </a:prstGeom>
          <a:noFill/>
        </p:spPr>
        <p:txBody>
          <a:bodyPr wrap="square" rtlCol="0">
            <a:spAutoFit/>
          </a:bodyPr>
          <a:lstStyle/>
          <a:p>
            <a:pPr algn="ctr"/>
            <a:r>
              <a:rPr lang="ja-JP" altLang="en-US" sz="3200" dirty="0">
                <a:solidFill>
                  <a:srgbClr val="00B050"/>
                </a:solidFill>
                <a:latin typeface="HGP創英角ｺﾞｼｯｸUB" panose="020B0900000000000000" pitchFamily="50" charset="-128"/>
                <a:ea typeface="HGP創英角ｺﾞｼｯｸUB" panose="020B0900000000000000" pitchFamily="50" charset="-128"/>
              </a:rPr>
              <a:t>［支援内容・目的・ねらい］</a:t>
            </a:r>
            <a:endParaRPr lang="en-US" altLang="ja-JP" sz="3200" dirty="0">
              <a:solidFill>
                <a:srgbClr val="00B050"/>
              </a:solidFill>
              <a:latin typeface="HGP創英角ｺﾞｼｯｸUB" panose="020B0900000000000000" pitchFamily="50" charset="-128"/>
              <a:ea typeface="HGP創英角ｺﾞｼｯｸUB" panose="020B0900000000000000" pitchFamily="50" charset="-128"/>
            </a:endParaRPr>
          </a:p>
        </p:txBody>
      </p:sp>
      <p:pic>
        <p:nvPicPr>
          <p:cNvPr id="9" name="図 8">
            <a:extLst>
              <a:ext uri="{FF2B5EF4-FFF2-40B4-BE49-F238E27FC236}">
                <a16:creationId xmlns:a16="http://schemas.microsoft.com/office/drawing/2014/main" id="{79DF6248-CB07-D2A8-9AB6-AF1C734037AD}"/>
              </a:ext>
            </a:extLst>
          </p:cNvPr>
          <p:cNvPicPr>
            <a:picLocks noChangeAspect="1"/>
          </p:cNvPicPr>
          <p:nvPr/>
        </p:nvPicPr>
        <p:blipFill>
          <a:blip r:embed="rId3">
            <a:extLst>
              <a:ext uri="{28A0092B-C50C-407E-A947-70E740481C1C}">
                <a14:useLocalDpi xmlns:a14="http://schemas.microsoft.com/office/drawing/2010/main" val="0"/>
              </a:ext>
            </a:extLst>
          </a:blip>
          <a:srcRect l="8117" t="9718" r="5849" b="8927"/>
          <a:stretch/>
        </p:blipFill>
        <p:spPr>
          <a:xfrm>
            <a:off x="9766267" y="3292680"/>
            <a:ext cx="2026695" cy="1916506"/>
          </a:xfrm>
          <a:prstGeom prst="rect">
            <a:avLst/>
          </a:prstGeom>
        </p:spPr>
      </p:pic>
    </p:spTree>
    <p:extLst>
      <p:ext uri="{BB962C8B-B14F-4D97-AF65-F5344CB8AC3E}">
        <p14:creationId xmlns:p14="http://schemas.microsoft.com/office/powerpoint/2010/main" val="298957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6E5BC-AE67-FEC0-F6CA-6843183937FB}"/>
            </a:ext>
          </a:extLst>
        </p:cNvPr>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4B5E8234-B413-AD78-5BD5-2D2F0C047693}"/>
              </a:ext>
            </a:extLst>
          </p:cNvPr>
          <p:cNvSpPr/>
          <p:nvPr/>
        </p:nvSpPr>
        <p:spPr>
          <a:xfrm>
            <a:off x="343194" y="3962092"/>
            <a:ext cx="11505614" cy="2682566"/>
          </a:xfrm>
          <a:prstGeom prst="roundRect">
            <a:avLst/>
          </a:prstGeom>
          <a:solidFill>
            <a:schemeClr val="accent4">
              <a:lumMod val="40000"/>
              <a:lumOff val="60000"/>
            </a:schemeClr>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60DCCBC-732D-3A03-4CF1-C86BAA562F98}"/>
              </a:ext>
            </a:extLst>
          </p:cNvPr>
          <p:cNvSpPr>
            <a:spLocks noGrp="1"/>
          </p:cNvSpPr>
          <p:nvPr>
            <p:ph type="title"/>
          </p:nvPr>
        </p:nvSpPr>
        <p:spPr>
          <a:xfrm>
            <a:off x="3008142" y="467263"/>
            <a:ext cx="8840665" cy="1325563"/>
          </a:xfrm>
        </p:spPr>
        <p:txBody>
          <a:bodyPr>
            <a:normAutofit fontScale="90000"/>
          </a:bodyPr>
          <a:lstStyle/>
          <a:p>
            <a:r>
              <a:rPr kumimoji="1" lang="ja-JP" altLang="en-US" sz="3100" dirty="0">
                <a:latin typeface="HGP創英角ｺﾞｼｯｸUB" panose="020B0900000000000000" pitchFamily="50" charset="-128"/>
                <a:ea typeface="HGP創英角ｺﾞｼｯｸUB" panose="020B0900000000000000" pitchFamily="50" charset="-128"/>
              </a:rPr>
              <a:t>　　　　　楽しい遊びや運動</a:t>
            </a:r>
            <a:r>
              <a:rPr lang="ja-JP" altLang="en-US" sz="3100" dirty="0">
                <a:latin typeface="HGP創英角ｺﾞｼｯｸUB" panose="020B0900000000000000" pitchFamily="50" charset="-128"/>
                <a:ea typeface="HGP創英角ｺﾞｼｯｸUB" panose="020B0900000000000000" pitchFamily="50" charset="-128"/>
              </a:rPr>
              <a:t>遊び</a:t>
            </a:r>
            <a:r>
              <a:rPr kumimoji="1" lang="ja-JP" altLang="en-US" sz="3100" dirty="0">
                <a:latin typeface="HGP創英角ｺﾞｼｯｸUB" panose="020B0900000000000000" pitchFamily="50" charset="-128"/>
                <a:ea typeface="HGP創英角ｺﾞｼｯｸUB" panose="020B0900000000000000" pitchFamily="50" charset="-128"/>
              </a:rPr>
              <a:t>の中でバランス感覚や体幹強化を意識した活動を</a:t>
            </a:r>
            <a:r>
              <a:rPr lang="ja-JP" altLang="en-US" sz="3100" dirty="0">
                <a:latin typeface="HGP創英角ｺﾞｼｯｸUB" panose="020B0900000000000000" pitchFamily="50" charset="-128"/>
                <a:ea typeface="HGP創英角ｺﾞｼｯｸUB" panose="020B0900000000000000" pitchFamily="50" charset="-128"/>
              </a:rPr>
              <a:t>行います。また、感覚遊びや製作活動などを通して、手指機能強化、表現力の向上などを目指していきます</a:t>
            </a:r>
            <a:r>
              <a:rPr lang="ja-JP" altLang="en-US" sz="2800" dirty="0">
                <a:latin typeface="HGP創英角ｺﾞｼｯｸUB" panose="020B0900000000000000" pitchFamily="50" charset="-128"/>
                <a:ea typeface="HGP創英角ｺﾞｼｯｸUB" panose="020B0900000000000000" pitchFamily="50" charset="-128"/>
              </a:rPr>
              <a:t>。</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5" name="タイトル 1">
            <a:extLst>
              <a:ext uri="{FF2B5EF4-FFF2-40B4-BE49-F238E27FC236}">
                <a16:creationId xmlns:a16="http://schemas.microsoft.com/office/drawing/2014/main" id="{8F8EE806-810E-A359-1406-1ABC774454E4}"/>
              </a:ext>
            </a:extLst>
          </p:cNvPr>
          <p:cNvSpPr txBox="1">
            <a:spLocks/>
          </p:cNvSpPr>
          <p:nvPr/>
        </p:nvSpPr>
        <p:spPr>
          <a:xfrm>
            <a:off x="886265"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a:p>
        </p:txBody>
      </p:sp>
      <p:sp>
        <p:nvSpPr>
          <p:cNvPr id="6" name="タイトル 1">
            <a:extLst>
              <a:ext uri="{FF2B5EF4-FFF2-40B4-BE49-F238E27FC236}">
                <a16:creationId xmlns:a16="http://schemas.microsoft.com/office/drawing/2014/main" id="{3AA2009A-3CE8-193B-DC53-8533CBC95B99}"/>
              </a:ext>
            </a:extLst>
          </p:cNvPr>
          <p:cNvSpPr txBox="1">
            <a:spLocks/>
          </p:cNvSpPr>
          <p:nvPr/>
        </p:nvSpPr>
        <p:spPr>
          <a:xfrm>
            <a:off x="716180" y="3934577"/>
            <a:ext cx="10941538" cy="2605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pPr algn="ctr"/>
            <a:r>
              <a:rPr lang="ja-JP" altLang="en-US" sz="3600" dirty="0">
                <a:solidFill>
                  <a:srgbClr val="00B050"/>
                </a:solidFill>
                <a:latin typeface="HGP創英角ｺﾞｼｯｸUB" panose="020B0900000000000000" pitchFamily="50" charset="-128"/>
                <a:ea typeface="HGP創英角ｺﾞｼｯｸUB" panose="020B0900000000000000" pitchFamily="50" charset="-128"/>
              </a:rPr>
              <a:t>活動内容</a:t>
            </a:r>
            <a:endParaRPr lang="en-US" altLang="ja-JP" sz="3600" dirty="0">
              <a:solidFill>
                <a:srgbClr val="00B050"/>
              </a:solidFill>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運動活動　　　　　　　　　　　　　　　　　　　　　感覚遊び</a:t>
            </a:r>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［体育館活動、空手、ダンス、バランス運動、ミニ運動会など］　　　　　　　　　　［小麦粉粘土、足育活動、手指遊びなど］</a:t>
            </a:r>
            <a:endParaRPr kumimoji="1" lang="en-US" altLang="ja-JP" sz="1600" dirty="0">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戸外活動</a:t>
            </a:r>
            <a:r>
              <a:rPr lang="ja-JP" altLang="en-US" sz="2200" dirty="0">
                <a:latin typeface="HGP創英角ｺﾞｼｯｸUB" panose="020B0900000000000000" pitchFamily="50" charset="-128"/>
                <a:ea typeface="HGP創英角ｺﾞｼｯｸUB" panose="020B0900000000000000" pitchFamily="50" charset="-128"/>
              </a:rPr>
              <a:t>　　　　　　　　　　　　　　　　　　　　</a:t>
            </a:r>
            <a:r>
              <a:rPr lang="ja-JP" altLang="en-US" sz="2800" dirty="0">
                <a:latin typeface="HGP創英角ｺﾞｼｯｸUB" panose="020B0900000000000000" pitchFamily="50" charset="-128"/>
                <a:ea typeface="HGP創英角ｺﾞｼｯｸUB" panose="020B0900000000000000" pitchFamily="50" charset="-128"/>
              </a:rPr>
              <a:t>　　　　　 製作活動</a:t>
            </a:r>
            <a:endParaRPr lang="en-US" altLang="ja-JP" sz="2800" dirty="0">
              <a:latin typeface="HGP創英角ｺﾞｼｯｸUB" panose="020B0900000000000000" pitchFamily="50" charset="-128"/>
              <a:ea typeface="HGP創英角ｺﾞｼｯｸUB" panose="020B0900000000000000" pitchFamily="50" charset="-128"/>
            </a:endParaRPr>
          </a:p>
          <a:p>
            <a:r>
              <a:rPr kumimoji="1" lang="ja-JP" altLang="en-US" sz="1600" dirty="0">
                <a:latin typeface="HGP創英角ｺﾞｼｯｸUB" panose="020B0900000000000000" pitchFamily="50" charset="-128"/>
                <a:ea typeface="HGP創英角ｺﾞｼｯｸUB" panose="020B0900000000000000" pitchFamily="50" charset="-128"/>
              </a:rPr>
              <a:t>［公園あそび、水遊び、プール遊びなど］　　　　　　　　　　　　　　　　　　　　　　　［季節の飾り作りなど］</a:t>
            </a: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035126B7-3FFC-1700-BADB-05304AC6AE56}"/>
              </a:ext>
            </a:extLst>
          </p:cNvPr>
          <p:cNvSpPr txBox="1"/>
          <p:nvPr/>
        </p:nvSpPr>
        <p:spPr>
          <a:xfrm>
            <a:off x="2975608" y="1969518"/>
            <a:ext cx="8682110" cy="1815882"/>
          </a:xfrm>
          <a:prstGeom prst="rect">
            <a:avLst/>
          </a:prstGeom>
          <a:noFill/>
        </p:spPr>
        <p:txBody>
          <a:bodyPr wrap="square">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　　　　　様々な感覚にアプローチし、基本的な運動動作の習得、正しい姿勢や正しい道具の使い方を学べるよう支援しています。また、体を動かす楽しさを知り、運動に対する苦手意識の改善やチャレンジ精神を養います。</a:t>
            </a:r>
            <a:endParaRPr lang="ja-JP" altLang="en-US" sz="2800" dirty="0">
              <a:latin typeface="HGP創英角ｺﾞｼｯｸUB" panose="020B0900000000000000" pitchFamily="50" charset="-128"/>
              <a:ea typeface="HGP創英角ｺﾞｼｯｸUB" panose="020B0900000000000000" pitchFamily="50" charset="-128"/>
              <a:cs typeface="+mj-cs"/>
            </a:endParaRPr>
          </a:p>
        </p:txBody>
      </p:sp>
      <p:sp>
        <p:nvSpPr>
          <p:cNvPr id="3" name="楕円 2">
            <a:extLst>
              <a:ext uri="{FF2B5EF4-FFF2-40B4-BE49-F238E27FC236}">
                <a16:creationId xmlns:a16="http://schemas.microsoft.com/office/drawing/2014/main" id="{74C703FB-3908-649A-8161-2FBDF928C907}"/>
              </a:ext>
            </a:extLst>
          </p:cNvPr>
          <p:cNvSpPr/>
          <p:nvPr/>
        </p:nvSpPr>
        <p:spPr>
          <a:xfrm>
            <a:off x="96430" y="547980"/>
            <a:ext cx="2655859" cy="2605337"/>
          </a:xfrm>
          <a:prstGeom prst="ellipse">
            <a:avLst/>
          </a:prstGeom>
          <a:solidFill>
            <a:srgbClr val="FF6699"/>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a:latin typeface="HGP創英角ﾎﾟｯﾌﾟ体" panose="040B0A00000000000000" pitchFamily="50" charset="-128"/>
                <a:ea typeface="HGP創英角ﾎﾟｯﾌﾟ体" panose="040B0A00000000000000" pitchFamily="50" charset="-128"/>
              </a:rPr>
              <a:t>運動・</a:t>
            </a:r>
            <a:endParaRPr lang="en-US" altLang="ja-JP" sz="3200" dirty="0">
              <a:latin typeface="HGP創英角ﾎﾟｯﾌﾟ体" panose="040B0A00000000000000" pitchFamily="50" charset="-128"/>
              <a:ea typeface="HGP創英角ﾎﾟｯﾌﾟ体" panose="040B0A00000000000000" pitchFamily="50" charset="-128"/>
            </a:endParaRPr>
          </a:p>
          <a:p>
            <a:pPr algn="ctr"/>
            <a:r>
              <a:rPr lang="ja-JP" altLang="en-US" sz="3200" dirty="0">
                <a:latin typeface="HGP創英角ﾎﾟｯﾌﾟ体" panose="040B0A00000000000000" pitchFamily="50" charset="-128"/>
                <a:ea typeface="HGP創英角ﾎﾟｯﾌﾟ体" panose="040B0A00000000000000" pitchFamily="50" charset="-128"/>
              </a:rPr>
              <a:t>　感覚</a:t>
            </a:r>
            <a:endParaRPr kumimoji="1" lang="ja-JP" altLang="en-US" sz="3200" dirty="0">
              <a:latin typeface="HGP創英角ﾎﾟｯﾌﾟ体" panose="040B0A00000000000000" pitchFamily="50" charset="-128"/>
              <a:ea typeface="HGP創英角ﾎﾟｯﾌﾟ体" panose="040B0A00000000000000" pitchFamily="50" charset="-128"/>
            </a:endParaRPr>
          </a:p>
        </p:txBody>
      </p:sp>
      <p:sp>
        <p:nvSpPr>
          <p:cNvPr id="7" name="四角形: 角を丸くする 6">
            <a:extLst>
              <a:ext uri="{FF2B5EF4-FFF2-40B4-BE49-F238E27FC236}">
                <a16:creationId xmlns:a16="http://schemas.microsoft.com/office/drawing/2014/main" id="{BB86ACAB-372E-9E18-A5BC-E98F11E1A02B}"/>
              </a:ext>
            </a:extLst>
          </p:cNvPr>
          <p:cNvSpPr/>
          <p:nvPr/>
        </p:nvSpPr>
        <p:spPr>
          <a:xfrm>
            <a:off x="3008142" y="194768"/>
            <a:ext cx="1181686" cy="517475"/>
          </a:xfrm>
          <a:prstGeom prst="roundRect">
            <a:avLst/>
          </a:prstGeom>
          <a:solidFill>
            <a:srgbClr val="92D050"/>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創英角ﾎﾟｯﾌﾟ体" panose="040B0A00000000000000" pitchFamily="50" charset="-128"/>
                <a:ea typeface="HGS創英角ﾎﾟｯﾌﾟ体" panose="040B0A00000000000000" pitchFamily="50" charset="-128"/>
              </a:rPr>
              <a:t>放デイ</a:t>
            </a:r>
          </a:p>
        </p:txBody>
      </p:sp>
      <p:sp>
        <p:nvSpPr>
          <p:cNvPr id="8" name="四角形: 角を丸くする 7">
            <a:extLst>
              <a:ext uri="{FF2B5EF4-FFF2-40B4-BE49-F238E27FC236}">
                <a16:creationId xmlns:a16="http://schemas.microsoft.com/office/drawing/2014/main" id="{C32E2D34-6C64-FF92-8074-6F3E5B6B55A6}"/>
              </a:ext>
            </a:extLst>
          </p:cNvPr>
          <p:cNvSpPr/>
          <p:nvPr/>
        </p:nvSpPr>
        <p:spPr>
          <a:xfrm>
            <a:off x="3008142" y="1941826"/>
            <a:ext cx="1181686" cy="517475"/>
          </a:xfrm>
          <a:prstGeom prst="roundRect">
            <a:avLst/>
          </a:prstGeom>
          <a:solidFill>
            <a:srgbClr val="FF33CC"/>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S創英角ﾎﾟｯﾌﾟ体" panose="040B0A00000000000000" pitchFamily="50" charset="-128"/>
                <a:ea typeface="HGS創英角ﾎﾟｯﾌﾟ体" panose="040B0A00000000000000" pitchFamily="50" charset="-128"/>
              </a:rPr>
              <a:t>児発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5679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EB457-C9F1-E354-900C-78E4731A71F0}"/>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2D0B4C85-6FBD-E63D-8C88-524ADBA505D2}"/>
              </a:ext>
            </a:extLst>
          </p:cNvPr>
          <p:cNvSpPr txBox="1">
            <a:spLocks/>
          </p:cNvSpPr>
          <p:nvPr/>
        </p:nvSpPr>
        <p:spPr>
          <a:xfrm>
            <a:off x="486508" y="1957115"/>
            <a:ext cx="10974363" cy="51100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感覚や認知の活用</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（視覚、聴覚等を用いて情報の収集をし、認知機能への発達を促す）</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知覚から行動への認知過程の発達</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（周りの状況を見て、行動に繋げる一連の認知過程の発達を支援する）</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認知や行動の概念の形成</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（物や空間、時間等の形成を図り、認知や行動に繋がるよう支援する）</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数量、大小、色等の習得</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（数量、大きさ、重さ、色の違い等の習得のための支援）</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認知の偏りへの対応</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（こだわりや、偏食等に対する支援）</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行動障害への予防及び対応</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（行動障害への対応、支援）</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4" name="楕円 3">
            <a:extLst>
              <a:ext uri="{FF2B5EF4-FFF2-40B4-BE49-F238E27FC236}">
                <a16:creationId xmlns:a16="http://schemas.microsoft.com/office/drawing/2014/main" id="{D9009F16-ECC0-A3DD-1BCB-58330EC8C15E}"/>
              </a:ext>
            </a:extLst>
          </p:cNvPr>
          <p:cNvSpPr/>
          <p:nvPr/>
        </p:nvSpPr>
        <p:spPr>
          <a:xfrm>
            <a:off x="486508" y="223390"/>
            <a:ext cx="3916078" cy="995810"/>
          </a:xfrm>
          <a:prstGeom prst="ellipse">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3200" dirty="0">
                <a:latin typeface="HGS創英角ﾎﾟｯﾌﾟ体" panose="040B0A00000000000000" pitchFamily="50" charset="-128"/>
                <a:ea typeface="HGS創英角ﾎﾟｯﾌﾟ体" panose="040B0A00000000000000" pitchFamily="50" charset="-128"/>
              </a:rPr>
              <a:t>認知・行動</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pic>
        <p:nvPicPr>
          <p:cNvPr id="5" name="図 4">
            <a:extLst>
              <a:ext uri="{FF2B5EF4-FFF2-40B4-BE49-F238E27FC236}">
                <a16:creationId xmlns:a16="http://schemas.microsoft.com/office/drawing/2014/main" id="{50AE49D8-6AB9-AA4C-8255-DACDC6880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6103" y="4387468"/>
            <a:ext cx="2369234" cy="2369234"/>
          </a:xfrm>
          <a:prstGeom prst="rect">
            <a:avLst/>
          </a:prstGeom>
        </p:spPr>
      </p:pic>
      <p:pic>
        <p:nvPicPr>
          <p:cNvPr id="10" name="図 9">
            <a:extLst>
              <a:ext uri="{FF2B5EF4-FFF2-40B4-BE49-F238E27FC236}">
                <a16:creationId xmlns:a16="http://schemas.microsoft.com/office/drawing/2014/main" id="{F21A32F1-55B9-6A88-16D4-06693B713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416" y="0"/>
            <a:ext cx="2782555" cy="2208628"/>
          </a:xfrm>
          <a:prstGeom prst="rect">
            <a:avLst/>
          </a:prstGeom>
        </p:spPr>
      </p:pic>
      <p:sp>
        <p:nvSpPr>
          <p:cNvPr id="11" name="テキスト ボックス 10">
            <a:extLst>
              <a:ext uri="{FF2B5EF4-FFF2-40B4-BE49-F238E27FC236}">
                <a16:creationId xmlns:a16="http://schemas.microsoft.com/office/drawing/2014/main" id="{03095761-836D-6FED-3C4C-DB362339D626}"/>
              </a:ext>
            </a:extLst>
          </p:cNvPr>
          <p:cNvSpPr txBox="1"/>
          <p:nvPr/>
        </p:nvSpPr>
        <p:spPr>
          <a:xfrm>
            <a:off x="330323" y="1219200"/>
            <a:ext cx="4933866" cy="584775"/>
          </a:xfrm>
          <a:prstGeom prst="rect">
            <a:avLst/>
          </a:prstGeom>
          <a:noFill/>
        </p:spPr>
        <p:txBody>
          <a:bodyPr wrap="square" rtlCol="0">
            <a:spAutoFit/>
          </a:bodyPr>
          <a:lstStyle/>
          <a:p>
            <a:pPr algn="ctr"/>
            <a:r>
              <a:rPr lang="ja-JP" altLang="en-US" sz="3200" dirty="0">
                <a:solidFill>
                  <a:srgbClr val="00B050"/>
                </a:solidFill>
                <a:latin typeface="HGP創英角ｺﾞｼｯｸUB" panose="020B0900000000000000" pitchFamily="50" charset="-128"/>
                <a:ea typeface="HGP創英角ｺﾞｼｯｸUB" panose="020B0900000000000000" pitchFamily="50" charset="-128"/>
              </a:rPr>
              <a:t>［支援内容・目的・ねらい］</a:t>
            </a:r>
            <a:endParaRPr lang="en-US" altLang="ja-JP" sz="3200" dirty="0">
              <a:solidFill>
                <a:srgbClr val="00B05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3749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2D04D-1045-57A6-C21F-DF6BED4B5322}"/>
            </a:ext>
          </a:extLst>
        </p:cNvPr>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CBCBDA5C-BBF6-C426-C4A6-1D8B1F53E68F}"/>
              </a:ext>
            </a:extLst>
          </p:cNvPr>
          <p:cNvSpPr/>
          <p:nvPr/>
        </p:nvSpPr>
        <p:spPr>
          <a:xfrm>
            <a:off x="343194" y="3962092"/>
            <a:ext cx="11505614" cy="2682566"/>
          </a:xfrm>
          <a:prstGeom prst="roundRect">
            <a:avLst/>
          </a:prstGeom>
          <a:solidFill>
            <a:schemeClr val="accent4">
              <a:lumMod val="40000"/>
              <a:lumOff val="60000"/>
            </a:schemeClr>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7D4C5E7-1DDF-285D-61B0-BB9EE4ACAB8F}"/>
              </a:ext>
            </a:extLst>
          </p:cNvPr>
          <p:cNvSpPr>
            <a:spLocks noGrp="1"/>
          </p:cNvSpPr>
          <p:nvPr>
            <p:ph type="title"/>
          </p:nvPr>
        </p:nvSpPr>
        <p:spPr>
          <a:xfrm>
            <a:off x="3008142" y="467263"/>
            <a:ext cx="8840665" cy="1325563"/>
          </a:xfrm>
        </p:spPr>
        <p:txBody>
          <a:bodyPr>
            <a:normAutofit fontScale="90000"/>
          </a:bodyPr>
          <a:lstStyle/>
          <a:p>
            <a:r>
              <a:rPr kumimoji="1" lang="ja-JP" altLang="en-US" sz="3100" dirty="0">
                <a:latin typeface="HGP創英角ｺﾞｼｯｸUB" panose="020B0900000000000000" pitchFamily="50" charset="-128"/>
                <a:ea typeface="HGP創英角ｺﾞｼｯｸUB" panose="020B0900000000000000" pitchFamily="50" charset="-128"/>
              </a:rPr>
              <a:t>　　　　　</a:t>
            </a:r>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活動内容や説明、指示を理解して行動ができるよう支援していきます。周りからの情報を、本人が伝わりやすい方法（視覚、聴覚等）が何かを把握し、理解を促していきます。</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5" name="タイトル 1">
            <a:extLst>
              <a:ext uri="{FF2B5EF4-FFF2-40B4-BE49-F238E27FC236}">
                <a16:creationId xmlns:a16="http://schemas.microsoft.com/office/drawing/2014/main" id="{B0C4AC6D-A0E5-0055-6FEB-D4C6978E0BF2}"/>
              </a:ext>
            </a:extLst>
          </p:cNvPr>
          <p:cNvSpPr txBox="1">
            <a:spLocks/>
          </p:cNvSpPr>
          <p:nvPr/>
        </p:nvSpPr>
        <p:spPr>
          <a:xfrm>
            <a:off x="886265" y="2103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a:p>
        </p:txBody>
      </p:sp>
      <p:sp>
        <p:nvSpPr>
          <p:cNvPr id="6" name="タイトル 1">
            <a:extLst>
              <a:ext uri="{FF2B5EF4-FFF2-40B4-BE49-F238E27FC236}">
                <a16:creationId xmlns:a16="http://schemas.microsoft.com/office/drawing/2014/main" id="{D26960B1-499F-90C8-1819-B6FBB3F9B315}"/>
              </a:ext>
            </a:extLst>
          </p:cNvPr>
          <p:cNvSpPr txBox="1">
            <a:spLocks/>
          </p:cNvSpPr>
          <p:nvPr/>
        </p:nvSpPr>
        <p:spPr>
          <a:xfrm>
            <a:off x="716180" y="3934577"/>
            <a:ext cx="10941538" cy="2605337"/>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pPr algn="ctr"/>
            <a:r>
              <a:rPr lang="ja-JP" altLang="en-US" sz="3600" dirty="0">
                <a:solidFill>
                  <a:srgbClr val="00B050"/>
                </a:solidFill>
                <a:latin typeface="HGP創英角ｺﾞｼｯｸUB" panose="020B0900000000000000" pitchFamily="50" charset="-128"/>
                <a:ea typeface="HGP創英角ｺﾞｼｯｸUB" panose="020B0900000000000000" pitchFamily="50" charset="-128"/>
              </a:rPr>
              <a:t>活動内容</a:t>
            </a:r>
            <a:endParaRPr lang="en-US" altLang="ja-JP" sz="3600" dirty="0">
              <a:solidFill>
                <a:srgbClr val="00B050"/>
              </a:solidFill>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形・重さ・色・カテゴリーの理解　　　　　　　文字遊び</a:t>
            </a:r>
            <a:endParaRPr lang="en-US" altLang="ja-JP" sz="2800" dirty="0">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食育活動（こだわりや、偏食の軽減</a:t>
            </a:r>
            <a:r>
              <a:rPr lang="ja-JP" altLang="en-US" sz="2200" dirty="0">
                <a:latin typeface="HGP創英角ｺﾞｼｯｸUB" panose="020B0900000000000000" pitchFamily="50" charset="-128"/>
                <a:ea typeface="HGP創英角ｺﾞｼｯｸUB" panose="020B0900000000000000" pitchFamily="50" charset="-128"/>
              </a:rPr>
              <a:t>）　　　　</a:t>
            </a:r>
            <a:r>
              <a:rPr lang="ja-JP" altLang="en-US" sz="2800" dirty="0">
                <a:latin typeface="HGP創英角ｺﾞｼｯｸUB" panose="020B0900000000000000" pitchFamily="50" charset="-128"/>
                <a:ea typeface="HGP創英角ｺﾞｼｯｸUB" panose="020B0900000000000000" pitchFamily="50" charset="-128"/>
              </a:rPr>
              <a:t>ビジョントレーニング</a:t>
            </a:r>
            <a:endParaRPr lang="en-US" altLang="ja-JP" sz="2200" dirty="0">
              <a:latin typeface="HGP創英角ｺﾞｼｯｸUB" panose="020B0900000000000000" pitchFamily="50" charset="-128"/>
              <a:ea typeface="HGP創英角ｺﾞｼｯｸUB" panose="020B0900000000000000" pitchFamily="50" charset="-128"/>
            </a:endParaRPr>
          </a:p>
          <a:p>
            <a:endParaRPr lang="en-US" altLang="ja-JP" sz="2200" dirty="0">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ルールのある遊び　　　　　　　　　　　　　　　　　　　　　　　　　　　　など</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7BA67952-DE10-4A77-CA1D-E3ADAE9B11B3}"/>
              </a:ext>
            </a:extLst>
          </p:cNvPr>
          <p:cNvSpPr txBox="1"/>
          <p:nvPr/>
        </p:nvSpPr>
        <p:spPr>
          <a:xfrm>
            <a:off x="2975608" y="1969518"/>
            <a:ext cx="8682110" cy="2246769"/>
          </a:xfrm>
          <a:prstGeom prst="rect">
            <a:avLst/>
          </a:prstGeom>
          <a:noFill/>
        </p:spPr>
        <p:txBody>
          <a:bodyPr wrap="square">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文字や数量、空間、色等の概念の形成を目的に、マッチングや宝探し等の遊びを通して支援を行っています。認知力が向上することで、こだわり（勝ち負けや偏食）の軽減や適切な行動にもつなげていきます。</a:t>
            </a:r>
            <a:endParaRPr lang="en-US" altLang="ja-JP" sz="2800" dirty="0">
              <a:latin typeface="HGP創英角ｺﾞｼｯｸUB" panose="020B0900000000000000" pitchFamily="50" charset="-128"/>
              <a:ea typeface="HGP創英角ｺﾞｼｯｸUB" panose="020B0900000000000000" pitchFamily="50" charset="-128"/>
            </a:endParaRPr>
          </a:p>
          <a:p>
            <a:endParaRPr lang="ja-JP" altLang="en-US" sz="2800" dirty="0">
              <a:latin typeface="HGP創英角ｺﾞｼｯｸUB" panose="020B0900000000000000" pitchFamily="50" charset="-128"/>
              <a:ea typeface="HGP創英角ｺﾞｼｯｸUB" panose="020B0900000000000000" pitchFamily="50" charset="-128"/>
              <a:cs typeface="+mj-cs"/>
            </a:endParaRPr>
          </a:p>
        </p:txBody>
      </p:sp>
      <p:sp>
        <p:nvSpPr>
          <p:cNvPr id="7" name="四角形: 角を丸くする 6">
            <a:extLst>
              <a:ext uri="{FF2B5EF4-FFF2-40B4-BE49-F238E27FC236}">
                <a16:creationId xmlns:a16="http://schemas.microsoft.com/office/drawing/2014/main" id="{26EABB1A-72A9-721C-BCB5-B82E6D038A0B}"/>
              </a:ext>
            </a:extLst>
          </p:cNvPr>
          <p:cNvSpPr/>
          <p:nvPr/>
        </p:nvSpPr>
        <p:spPr>
          <a:xfrm>
            <a:off x="3008142" y="194768"/>
            <a:ext cx="1181686" cy="517475"/>
          </a:xfrm>
          <a:prstGeom prst="roundRect">
            <a:avLst/>
          </a:prstGeom>
          <a:solidFill>
            <a:srgbClr val="92D050"/>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S創英角ﾎﾟｯﾌﾟ体" panose="040B0A00000000000000" pitchFamily="50" charset="-128"/>
                <a:ea typeface="HGS創英角ﾎﾟｯﾌﾟ体" panose="040B0A00000000000000" pitchFamily="50" charset="-128"/>
              </a:rPr>
              <a:t>放デイ</a:t>
            </a:r>
          </a:p>
        </p:txBody>
      </p:sp>
      <p:sp>
        <p:nvSpPr>
          <p:cNvPr id="8" name="四角形: 角を丸くする 7">
            <a:extLst>
              <a:ext uri="{FF2B5EF4-FFF2-40B4-BE49-F238E27FC236}">
                <a16:creationId xmlns:a16="http://schemas.microsoft.com/office/drawing/2014/main" id="{3F06E598-EE67-38F3-E062-F896F98B25C8}"/>
              </a:ext>
            </a:extLst>
          </p:cNvPr>
          <p:cNvSpPr/>
          <p:nvPr/>
        </p:nvSpPr>
        <p:spPr>
          <a:xfrm>
            <a:off x="3008142" y="1941826"/>
            <a:ext cx="1181686" cy="517475"/>
          </a:xfrm>
          <a:prstGeom prst="roundRect">
            <a:avLst/>
          </a:prstGeom>
          <a:solidFill>
            <a:srgbClr val="FF33CC"/>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HGS創英角ﾎﾟｯﾌﾟ体" panose="040B0A00000000000000" pitchFamily="50" charset="-128"/>
                <a:ea typeface="HGS創英角ﾎﾟｯﾌﾟ体" panose="040B0A00000000000000" pitchFamily="50" charset="-128"/>
              </a:rPr>
              <a:t>児発</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
        <p:nvSpPr>
          <p:cNvPr id="4" name="楕円 3">
            <a:extLst>
              <a:ext uri="{FF2B5EF4-FFF2-40B4-BE49-F238E27FC236}">
                <a16:creationId xmlns:a16="http://schemas.microsoft.com/office/drawing/2014/main" id="{CB4FD61C-734F-6EAD-0278-714D0326455A}"/>
              </a:ext>
            </a:extLst>
          </p:cNvPr>
          <p:cNvSpPr/>
          <p:nvPr/>
        </p:nvSpPr>
        <p:spPr>
          <a:xfrm>
            <a:off x="166791" y="666849"/>
            <a:ext cx="2585498" cy="2605337"/>
          </a:xfrm>
          <a:prstGeom prst="ellipse">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3200" dirty="0">
                <a:latin typeface="HGS創英角ﾎﾟｯﾌﾟ体" panose="040B0A00000000000000" pitchFamily="50" charset="-128"/>
                <a:ea typeface="HGS創英角ﾎﾟｯﾌﾟ体" panose="040B0A00000000000000" pitchFamily="50" charset="-128"/>
              </a:rPr>
              <a:t>認知・</a:t>
            </a:r>
            <a:endParaRPr lang="en-US" altLang="ja-JP" sz="3200" dirty="0">
              <a:latin typeface="HGS創英角ﾎﾟｯﾌﾟ体" panose="040B0A00000000000000" pitchFamily="50" charset="-128"/>
              <a:ea typeface="HGS創英角ﾎﾟｯﾌﾟ体" panose="040B0A00000000000000" pitchFamily="50" charset="-128"/>
            </a:endParaRPr>
          </a:p>
          <a:p>
            <a:pPr algn="ctr"/>
            <a:r>
              <a:rPr lang="ja-JP" altLang="en-US" sz="3200" dirty="0">
                <a:latin typeface="HGS創英角ﾎﾟｯﾌﾟ体" panose="040B0A00000000000000" pitchFamily="50" charset="-128"/>
                <a:ea typeface="HGS創英角ﾎﾟｯﾌﾟ体" panose="040B0A00000000000000" pitchFamily="50" charset="-128"/>
              </a:rPr>
              <a:t>　行動</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55206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B1EB7-6EEA-4F68-DAF4-FBAA447E4C76}"/>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66A632AD-3195-6F55-8FB1-10B2C245729A}"/>
              </a:ext>
            </a:extLst>
          </p:cNvPr>
          <p:cNvSpPr txBox="1">
            <a:spLocks/>
          </p:cNvSpPr>
          <p:nvPr/>
        </p:nvSpPr>
        <p:spPr>
          <a:xfrm>
            <a:off x="374179" y="2096300"/>
            <a:ext cx="10974363" cy="51100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アタッチメント（愛着行動）形成</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（周囲の人と安定した関係を形成するための支援）</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模倣行動の支援</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（遊び等で人の動きを模倣し、社会性や対人関係の芽生えを支援する）</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感覚運動遊びから抽象遊びへ</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（感覚、運動遊びから、ごっこ遊びを通し、社会性の発達を支援する）</a:t>
            </a:r>
            <a:endParaRPr lang="en-US" altLang="ja-JP"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一人遊びから共同遊びへ</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（一人遊び、ルールのある共同遊びを通して、社会性の発達を支援する）</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自己の理解とコントロール</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（自分の特徴を理解し、気持ちや情動の調整が出来るよう支援する）</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800" dirty="0">
                <a:latin typeface="HGP創英角ｺﾞｼｯｸUB" panose="020B0900000000000000" pitchFamily="50" charset="-128"/>
                <a:ea typeface="HGP創英角ｺﾞｼｯｸUB" panose="020B0900000000000000" pitchFamily="50" charset="-128"/>
              </a:rPr>
              <a:t>★</a:t>
            </a:r>
            <a:r>
              <a:rPr lang="ja-JP" altLang="en-US" sz="3000" dirty="0">
                <a:latin typeface="HGP創英角ｺﾞｼｯｸUB" panose="020B0900000000000000" pitchFamily="50" charset="-128"/>
                <a:ea typeface="HGP創英角ｺﾞｼｯｸUB" panose="020B0900000000000000" pitchFamily="50" charset="-128"/>
              </a:rPr>
              <a:t> </a:t>
            </a:r>
            <a:r>
              <a:rPr lang="ja-JP" altLang="en-US" sz="3000" u="sng" dirty="0">
                <a:latin typeface="HGP創英角ｺﾞｼｯｸUB" panose="020B0900000000000000" pitchFamily="50" charset="-128"/>
                <a:ea typeface="HGP創英角ｺﾞｼｯｸUB" panose="020B0900000000000000" pitchFamily="50" charset="-128"/>
              </a:rPr>
              <a:t>集団活動への参加への支援</a:t>
            </a:r>
            <a:endParaRPr lang="en-US" altLang="ja-JP" sz="3000" u="sng" dirty="0">
              <a:latin typeface="HGP創英角ｺﾞｼｯｸUB" panose="020B0900000000000000" pitchFamily="50" charset="-128"/>
              <a:ea typeface="HGP創英角ｺﾞｼｯｸUB" panose="020B0900000000000000" pitchFamily="50" charset="-128"/>
            </a:endParaRPr>
          </a:p>
          <a:p>
            <a:r>
              <a:rPr lang="ja-JP" altLang="en-US"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（集団に参加する手順やルールを理解し、活動に参加できるよう支援する）</a:t>
            </a:r>
            <a:endParaRPr lang="en-US" altLang="ja-JP" sz="28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2" name="タイトル 1">
            <a:extLst>
              <a:ext uri="{FF2B5EF4-FFF2-40B4-BE49-F238E27FC236}">
                <a16:creationId xmlns:a16="http://schemas.microsoft.com/office/drawing/2014/main" id="{60D8FD30-388A-FE46-AD84-CA89AE9B9102}"/>
              </a:ext>
            </a:extLst>
          </p:cNvPr>
          <p:cNvSpPr>
            <a:spLocks noGrp="1"/>
          </p:cNvSpPr>
          <p:nvPr>
            <p:ph type="title"/>
          </p:nvPr>
        </p:nvSpPr>
        <p:spPr>
          <a:xfrm>
            <a:off x="565052" y="233445"/>
            <a:ext cx="4169898" cy="985756"/>
          </a:xfrm>
          <a:prstGeom prst="ellipse">
            <a:avLst/>
          </a:prstGeom>
          <a:solidFill>
            <a:srgbClr val="00B050"/>
          </a:solidFill>
          <a:ln>
            <a:solidFill>
              <a:srgbClr val="FFFF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dirty="0">
                <a:latin typeface="HGP創英角ﾎﾟｯﾌﾟ体" panose="040B0A00000000000000" pitchFamily="50" charset="-128"/>
                <a:ea typeface="HGP創英角ﾎﾟｯﾌﾟ体" panose="040B0A00000000000000" pitchFamily="50" charset="-128"/>
              </a:rPr>
              <a:t>人間関係・</a:t>
            </a:r>
            <a:r>
              <a:rPr kumimoji="1" lang="ja-JP" altLang="en-US" sz="2800" dirty="0">
                <a:latin typeface="HGP創英角ﾎﾟｯﾌﾟ体" panose="040B0A00000000000000" pitchFamily="50" charset="-128"/>
                <a:ea typeface="HGP創英角ﾎﾟｯﾌﾟ体" panose="040B0A00000000000000" pitchFamily="50" charset="-128"/>
              </a:rPr>
              <a:t>社会性</a:t>
            </a:r>
          </a:p>
        </p:txBody>
      </p:sp>
      <p:pic>
        <p:nvPicPr>
          <p:cNvPr id="4" name="図 3">
            <a:extLst>
              <a:ext uri="{FF2B5EF4-FFF2-40B4-BE49-F238E27FC236}">
                <a16:creationId xmlns:a16="http://schemas.microsoft.com/office/drawing/2014/main" id="{D7F56DE7-0CF4-DEC0-3DC0-AD4F0D52E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478" y="121627"/>
            <a:ext cx="3955781" cy="2790385"/>
          </a:xfrm>
          <a:prstGeom prst="rect">
            <a:avLst/>
          </a:prstGeom>
        </p:spPr>
      </p:pic>
      <p:sp>
        <p:nvSpPr>
          <p:cNvPr id="3" name="テキスト ボックス 2">
            <a:extLst>
              <a:ext uri="{FF2B5EF4-FFF2-40B4-BE49-F238E27FC236}">
                <a16:creationId xmlns:a16="http://schemas.microsoft.com/office/drawing/2014/main" id="{63658643-5A8F-9A26-9B79-5FA74A574320}"/>
              </a:ext>
            </a:extLst>
          </p:cNvPr>
          <p:cNvSpPr txBox="1"/>
          <p:nvPr/>
        </p:nvSpPr>
        <p:spPr>
          <a:xfrm>
            <a:off x="183068" y="1365363"/>
            <a:ext cx="4933866" cy="584775"/>
          </a:xfrm>
          <a:prstGeom prst="rect">
            <a:avLst/>
          </a:prstGeom>
          <a:noFill/>
        </p:spPr>
        <p:txBody>
          <a:bodyPr wrap="square" rtlCol="0">
            <a:spAutoFit/>
          </a:bodyPr>
          <a:lstStyle/>
          <a:p>
            <a:pPr algn="ctr"/>
            <a:r>
              <a:rPr lang="ja-JP" altLang="en-US" sz="3200" dirty="0">
                <a:solidFill>
                  <a:srgbClr val="00B050"/>
                </a:solidFill>
                <a:latin typeface="HGP創英角ｺﾞｼｯｸUB" panose="020B0900000000000000" pitchFamily="50" charset="-128"/>
                <a:ea typeface="HGP創英角ｺﾞｼｯｸUB" panose="020B0900000000000000" pitchFamily="50" charset="-128"/>
              </a:rPr>
              <a:t>［支援内容・目的・ねらい］</a:t>
            </a:r>
            <a:endParaRPr lang="en-US" altLang="ja-JP" sz="3200" dirty="0">
              <a:solidFill>
                <a:srgbClr val="00B05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183559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5061</TotalTime>
  <Words>2014</Words>
  <Application>Microsoft Office PowerPoint</Application>
  <PresentationFormat>ワイド画面</PresentationFormat>
  <Paragraphs>225</Paragraphs>
  <Slides>15</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15</vt:i4>
      </vt:variant>
    </vt:vector>
  </HeadingPairs>
  <TitlesOfParts>
    <vt:vector size="24" baseType="lpstr">
      <vt:lpstr>HGP創英角ｺﾞｼｯｸUB</vt:lpstr>
      <vt:lpstr>HGP創英角ﾎﾟｯﾌﾟ体</vt:lpstr>
      <vt:lpstr>HGS創英角ｺﾞｼｯｸUB</vt:lpstr>
      <vt:lpstr>HGS創英角ﾎﾟｯﾌﾟ体</vt:lpstr>
      <vt:lpstr>HG創英角ﾎﾟｯﾌﾟ体</vt:lpstr>
      <vt:lpstr>游ゴシック</vt:lpstr>
      <vt:lpstr>游ゴシック Light</vt:lpstr>
      <vt:lpstr>Arial</vt:lpstr>
      <vt:lpstr>Office テーマ</vt:lpstr>
      <vt:lpstr>療育・活動内容について</vt:lpstr>
      <vt:lpstr>☆　 療育活動について</vt:lpstr>
      <vt:lpstr>健康・生活</vt:lpstr>
      <vt:lpstr>　　　　　健康な心と体を育てていきます。生活していく上で必要なスキルを身につけていけるよう支援していきます。活動だけではなく、1日の流れの中で様々な支援を行います。</vt:lpstr>
      <vt:lpstr>運動・　感覚</vt:lpstr>
      <vt:lpstr>　　　　　楽しい遊びや運動遊びの中でバランス感覚や体幹強化を意識した活動を行います。また、感覚遊びや製作活動などを通して、手指機能強化、表現力の向上などを目指していきます。</vt:lpstr>
      <vt:lpstr>PowerPoint プレゼンテーション</vt:lpstr>
      <vt:lpstr>　　　　　活動内容や説明、指示を理解して行動ができるよう支援していきます。周りからの情報を、本人が伝わりやすい方法（視覚、聴覚等）が何かを把握し、理解を促していきます。</vt:lpstr>
      <vt:lpstr>人間関係・社会性</vt:lpstr>
      <vt:lpstr>　　　　　安心して他者と関われる機会や環境を作り、よりよい人間関係の形成を行っていきます。ルールやお約束を理解し、集団活動に参加できるよう支援していきます。また、地域での活動を通して様々な体験や経験をし、社会性を身につけていけるよう支援していきます。</vt:lpstr>
      <vt:lpstr>言語・コミュニケーション</vt:lpstr>
      <vt:lpstr>　　　　　コミュニケーション活動を行い、語彙や発語の獲得、文章の理解に繋げていきます。また、言語だけでなく様々な表現方法を身につけ、相手の意図（表情や感情）の理解や自分の気持ち、考えを伝える方法を学んできます。</vt:lpstr>
      <vt:lpstr>☆　 連携について(学校・園・相談員・関係機関)</vt:lpstr>
      <vt:lpstr>☆ 避難訓練　虐待予防研修　感染症予防研修　職員研修　等</vt:lpstr>
      <vt:lpstr>☆ 私たちが支援において大事にしていること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事業所説明会</dc:title>
  <dc:creator>田島秀一</dc:creator>
  <cp:lastModifiedBy>user</cp:lastModifiedBy>
  <cp:revision>88</cp:revision>
  <cp:lastPrinted>2024-11-21T02:26:05Z</cp:lastPrinted>
  <dcterms:created xsi:type="dcterms:W3CDTF">2024-02-02T01:10:50Z</dcterms:created>
  <dcterms:modified xsi:type="dcterms:W3CDTF">2025-03-26T00:43:49Z</dcterms:modified>
</cp:coreProperties>
</file>